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notesMasterIdLst>
    <p:notesMasterId r:id="rId19"/>
  </p:notesMasterIdLst>
  <p:handoutMasterIdLst>
    <p:handoutMasterId r:id="rId20"/>
  </p:handoutMasterIdLst>
  <p:sldIdLst>
    <p:sldId id="660" r:id="rId2"/>
    <p:sldId id="661" r:id="rId3"/>
    <p:sldId id="671" r:id="rId4"/>
    <p:sldId id="663" r:id="rId5"/>
    <p:sldId id="670" r:id="rId6"/>
    <p:sldId id="751" r:id="rId7"/>
    <p:sldId id="752" r:id="rId8"/>
    <p:sldId id="713" r:id="rId9"/>
    <p:sldId id="714" r:id="rId10"/>
    <p:sldId id="723" r:id="rId11"/>
    <p:sldId id="725" r:id="rId12"/>
    <p:sldId id="726" r:id="rId13"/>
    <p:sldId id="727" r:id="rId14"/>
    <p:sldId id="753" r:id="rId15"/>
    <p:sldId id="749" r:id="rId16"/>
    <p:sldId id="728" r:id="rId17"/>
    <p:sldId id="729" r:id="rId18"/>
  </p:sldIdLst>
  <p:sldSz cx="9144000" cy="6858000" type="screen4x3"/>
  <p:notesSz cx="9296400" cy="70104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lint" initials="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4" autoAdjust="0"/>
    <p:restoredTop sz="94767" autoAdjust="0"/>
  </p:normalViewPr>
  <p:slideViewPr>
    <p:cSldViewPr>
      <p:cViewPr varScale="1">
        <p:scale>
          <a:sx n="101" d="100"/>
          <a:sy n="101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704" y="52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BC8D2A-0116-4EBD-85C5-9127306073E5}" type="doc">
      <dgm:prSet loTypeId="urn:microsoft.com/office/officeart/2005/8/layout/arrow5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2BFD1EF-7785-425E-9087-784FB569D8B9}">
      <dgm:prSet phldrT="[Text]"/>
      <dgm:spPr/>
      <dgm:t>
        <a:bodyPr/>
        <a:lstStyle/>
        <a:p>
          <a:r>
            <a:rPr lang="hu-HU" dirty="0">
              <a:latin typeface="Calibri" panose="020F0502020204030204" pitchFamily="34" charset="0"/>
              <a:cs typeface="Calibri" panose="020F0502020204030204" pitchFamily="34" charset="0"/>
            </a:rPr>
            <a:t>… health care sustainability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DFCEBCF-3F1D-43DE-BE24-041B4EA2EA4C}" type="parTrans" cxnId="{9466EB6A-03E1-42B1-AD52-EBE628709D9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9338AAF-F346-40D8-83BB-5F1E5D829DF0}" type="sibTrans" cxnId="{9466EB6A-03E1-42B1-AD52-EBE628709D9E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1425102-C288-4136-A1EF-52F54747799C}">
      <dgm:prSet phldrT="[Text]"/>
      <dgm:spPr/>
      <dgm:t>
        <a:bodyPr/>
        <a:lstStyle/>
        <a:p>
          <a:r>
            <a:rPr lang="hu-HU" dirty="0">
              <a:latin typeface="Calibri" panose="020F0502020204030204" pitchFamily="34" charset="0"/>
              <a:cs typeface="Calibri" panose="020F0502020204030204" pitchFamily="34" charset="0"/>
            </a:rPr>
            <a:t>… improved patient access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2A830CB-3C3D-42B0-9476-D71A36E48CA6}" type="parTrans" cxnId="{B4785204-3BE1-4EC6-8BF1-D3732F8A9563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123D7ED-796D-4307-88DD-FF5FF0E6FF76}" type="sibTrans" cxnId="{B4785204-3BE1-4EC6-8BF1-D3732F8A9563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25FBE8B-E198-4004-AEFD-C87E9650FB06}" type="pres">
      <dgm:prSet presAssocID="{E3BC8D2A-0116-4EBD-85C5-9127306073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F77D38C3-7461-448C-B8F9-180F61F25CB2}" type="pres">
      <dgm:prSet presAssocID="{12BFD1EF-7785-425E-9087-784FB569D8B9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11F8260-D6E9-44F4-8202-A9B11C59E10E}" type="pres">
      <dgm:prSet presAssocID="{41425102-C288-4136-A1EF-52F54747799C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9244A9DB-A038-46F7-A28F-1D411C659E75}" type="presOf" srcId="{41425102-C288-4136-A1EF-52F54747799C}" destId="{411F8260-D6E9-44F4-8202-A9B11C59E10E}" srcOrd="0" destOrd="0" presId="urn:microsoft.com/office/officeart/2005/8/layout/arrow5"/>
    <dgm:cxn modelId="{6822A0B8-AD5C-42F9-B7BB-C276BC85286E}" type="presOf" srcId="{12BFD1EF-7785-425E-9087-784FB569D8B9}" destId="{F77D38C3-7461-448C-B8F9-180F61F25CB2}" srcOrd="0" destOrd="0" presId="urn:microsoft.com/office/officeart/2005/8/layout/arrow5"/>
    <dgm:cxn modelId="{B4785204-3BE1-4EC6-8BF1-D3732F8A9563}" srcId="{E3BC8D2A-0116-4EBD-85C5-9127306073E5}" destId="{41425102-C288-4136-A1EF-52F54747799C}" srcOrd="1" destOrd="0" parTransId="{82A830CB-3C3D-42B0-9476-D71A36E48CA6}" sibTransId="{6123D7ED-796D-4307-88DD-FF5FF0E6FF76}"/>
    <dgm:cxn modelId="{7AC59A44-65D1-4CC9-91A6-691F69EA0C21}" type="presOf" srcId="{E3BC8D2A-0116-4EBD-85C5-9127306073E5}" destId="{B25FBE8B-E198-4004-AEFD-C87E9650FB06}" srcOrd="0" destOrd="0" presId="urn:microsoft.com/office/officeart/2005/8/layout/arrow5"/>
    <dgm:cxn modelId="{9466EB6A-03E1-42B1-AD52-EBE628709D9E}" srcId="{E3BC8D2A-0116-4EBD-85C5-9127306073E5}" destId="{12BFD1EF-7785-425E-9087-784FB569D8B9}" srcOrd="0" destOrd="0" parTransId="{ADFCEBCF-3F1D-43DE-BE24-041B4EA2EA4C}" sibTransId="{D9338AAF-F346-40D8-83BB-5F1E5D829DF0}"/>
    <dgm:cxn modelId="{2C7E58E3-D27B-463C-AF4C-BB5CFB4B6CD3}" type="presParOf" srcId="{B25FBE8B-E198-4004-AEFD-C87E9650FB06}" destId="{F77D38C3-7461-448C-B8F9-180F61F25CB2}" srcOrd="0" destOrd="0" presId="urn:microsoft.com/office/officeart/2005/8/layout/arrow5"/>
    <dgm:cxn modelId="{523FE288-42F0-4403-B2F2-D0C41B7F7243}" type="presParOf" srcId="{B25FBE8B-E198-4004-AEFD-C87E9650FB06}" destId="{411F8260-D6E9-44F4-8202-A9B11C59E10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D38C3-7461-448C-B8F9-180F61F25CB2}">
      <dsp:nvSpPr>
        <dsp:cNvPr id="0" name=""/>
        <dsp:cNvSpPr/>
      </dsp:nvSpPr>
      <dsp:spPr>
        <a:xfrm rot="16200000">
          <a:off x="777" y="1488"/>
          <a:ext cx="3391495" cy="3391495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>
              <a:latin typeface="Calibri" panose="020F0502020204030204" pitchFamily="34" charset="0"/>
              <a:cs typeface="Calibri" panose="020F0502020204030204" pitchFamily="34" charset="0"/>
            </a:rPr>
            <a:t>… health care sustainability</a:t>
          </a:r>
          <a:endParaRPr lang="en-US" sz="3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5400000">
        <a:off x="777" y="849362"/>
        <a:ext cx="2797983" cy="1695747"/>
      </dsp:txXfrm>
    </dsp:sp>
    <dsp:sp modelId="{411F8260-D6E9-44F4-8202-A9B11C59E10E}">
      <dsp:nvSpPr>
        <dsp:cNvPr id="0" name=""/>
        <dsp:cNvSpPr/>
      </dsp:nvSpPr>
      <dsp:spPr>
        <a:xfrm rot="5400000">
          <a:off x="4837326" y="1488"/>
          <a:ext cx="3391495" cy="3391495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>
              <a:latin typeface="Calibri" panose="020F0502020204030204" pitchFamily="34" charset="0"/>
              <a:cs typeface="Calibri" panose="020F0502020204030204" pitchFamily="34" charset="0"/>
            </a:rPr>
            <a:t>… improved patient access</a:t>
          </a:r>
          <a:endParaRPr lang="en-US" sz="3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5430838" y="849362"/>
        <a:ext cx="2797983" cy="1695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028439" cy="350520"/>
          </a:xfrm>
          <a:prstGeom prst="rect">
            <a:avLst/>
          </a:prstGeom>
        </p:spPr>
        <p:txBody>
          <a:bodyPr vert="horz" lIns="89278" tIns="44639" rIns="89278" bIns="44639" rtlCol="0"/>
          <a:lstStyle>
            <a:lvl1pPr algn="l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2" y="6658244"/>
            <a:ext cx="4028439" cy="350520"/>
          </a:xfrm>
          <a:prstGeom prst="rect">
            <a:avLst/>
          </a:prstGeom>
        </p:spPr>
        <p:txBody>
          <a:bodyPr vert="horz" lIns="89278" tIns="44639" rIns="89278" bIns="44639" rtlCol="0" anchor="b"/>
          <a:lstStyle>
            <a:lvl1pPr algn="l">
              <a:defRPr sz="1100"/>
            </a:lvl1pPr>
          </a:lstStyle>
          <a:p>
            <a:pPr>
              <a:defRPr/>
            </a:pPr>
            <a:r>
              <a:rPr lang="hu-HU" dirty="0"/>
              <a:t>zoltan.kalo@syreon.eu</a:t>
            </a:r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266472" y="6658244"/>
            <a:ext cx="4028439" cy="350520"/>
          </a:xfrm>
          <a:prstGeom prst="rect">
            <a:avLst/>
          </a:prstGeom>
        </p:spPr>
        <p:txBody>
          <a:bodyPr vert="horz" lIns="89278" tIns="44639" rIns="89278" bIns="44639" rtlCol="0" anchor="b"/>
          <a:lstStyle>
            <a:lvl1pPr algn="r">
              <a:defRPr sz="1100"/>
            </a:lvl1pPr>
          </a:lstStyle>
          <a:p>
            <a:pPr>
              <a:defRPr/>
            </a:pPr>
            <a:fld id="{8412FB98-E436-4F04-AECF-E1369DE26E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638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028439" cy="350520"/>
          </a:xfrm>
          <a:prstGeom prst="rect">
            <a:avLst/>
          </a:prstGeom>
        </p:spPr>
        <p:txBody>
          <a:bodyPr vert="horz" lIns="89278" tIns="44639" rIns="89278" bIns="446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266472" y="2"/>
            <a:ext cx="4028439" cy="350520"/>
          </a:xfrm>
          <a:prstGeom prst="rect">
            <a:avLst/>
          </a:prstGeom>
        </p:spPr>
        <p:txBody>
          <a:bodyPr vert="horz" lIns="89278" tIns="44639" rIns="89278" bIns="446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fld id="{049CDCF3-CD4A-4D1F-B863-640E7368D438}" type="datetimeFigureOut">
              <a:rPr lang="hu-HU"/>
              <a:pPr>
                <a:defRPr/>
              </a:pPr>
              <a:t>2017.12.06.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278" tIns="44639" rIns="89278" bIns="44639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29640" y="3329943"/>
            <a:ext cx="7437120" cy="3154680"/>
          </a:xfrm>
          <a:prstGeom prst="rect">
            <a:avLst/>
          </a:prstGeom>
        </p:spPr>
        <p:txBody>
          <a:bodyPr vert="horz" lIns="89278" tIns="44639" rIns="89278" bIns="44639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2" y="6658244"/>
            <a:ext cx="4028439" cy="350520"/>
          </a:xfrm>
          <a:prstGeom prst="rect">
            <a:avLst/>
          </a:prstGeom>
        </p:spPr>
        <p:txBody>
          <a:bodyPr vert="horz" lIns="89278" tIns="44639" rIns="89278" bIns="446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266472" y="6658244"/>
            <a:ext cx="4028439" cy="350520"/>
          </a:xfrm>
          <a:prstGeom prst="rect">
            <a:avLst/>
          </a:prstGeom>
        </p:spPr>
        <p:txBody>
          <a:bodyPr vert="horz" lIns="89278" tIns="44639" rIns="89278" bIns="446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fld id="{BA30DEF7-15AA-4AFD-8BD9-81AF98C4427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701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erékszögű háromszög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-3759" y="4929198"/>
            <a:ext cx="9147765" cy="1928802"/>
            <a:chOff x="-3765" y="4815132"/>
            <a:chExt cx="9147765" cy="2049956"/>
          </a:xfrm>
          <a:solidFill>
            <a:schemeClr val="tx1">
              <a:lumMod val="25000"/>
              <a:lumOff val="75000"/>
            </a:schemeClr>
          </a:solidFill>
        </p:grpSpPr>
        <p:sp>
          <p:nvSpPr>
            <p:cNvPr id="6" name="Szabadkézi sokszög 5"/>
            <p:cNvSpPr>
              <a:spLocks/>
            </p:cNvSpPr>
            <p:nvPr/>
          </p:nvSpPr>
          <p:spPr bwMode="auto">
            <a:xfrm>
              <a:off x="1687513" y="4815132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151515"/>
                </a:solidFill>
                <a:latin typeface="Lucida Sans Unicode"/>
              </a:endParaRPr>
            </a:p>
          </p:txBody>
        </p:sp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151515"/>
                </a:solidFill>
                <a:latin typeface="Lucida Sans Unicode"/>
              </a:endParaRPr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Egyenes összekötő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grp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Egyenes összekötő 10"/>
          <p:cNvCxnSpPr/>
          <p:nvPr userDrawn="1"/>
        </p:nvCxnSpPr>
        <p:spPr>
          <a:xfrm>
            <a:off x="0" y="4995875"/>
            <a:ext cx="9144000" cy="790575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42910" y="357169"/>
            <a:ext cx="7772400" cy="1829761"/>
          </a:xfrm>
        </p:spPr>
        <p:txBody>
          <a:bodyPr anchor="b"/>
          <a:lstStyle>
            <a:lvl1pPr algn="r">
              <a:defRPr sz="4431" b="1" baseline="0">
                <a:solidFill>
                  <a:schemeClr val="accent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7772400" cy="1214446"/>
          </a:xfrm>
        </p:spPr>
        <p:txBody>
          <a:bodyPr lIns="45720" rIns="45720"/>
          <a:lstStyle>
            <a:lvl1pPr marL="0" marR="59086" indent="0" algn="r">
              <a:buNone/>
              <a:defRPr baseline="0">
                <a:solidFill>
                  <a:schemeClr val="accent5"/>
                </a:solidFill>
                <a:latin typeface="Calibri" pitchFamily="34" charset="0"/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  <a:extLst/>
          </a:lstStyle>
          <a:p>
            <a:r>
              <a:rPr lang="hu-HU" dirty="0"/>
              <a:t>Alcím mintájának szerkesztése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en-US" dirty="0"/>
          </a:p>
        </p:txBody>
      </p:sp>
      <p:sp>
        <p:nvSpPr>
          <p:cNvPr id="14" name="Dátum helye 29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112DAE0-74A8-4637-AAC0-A945EA2921FE}" type="datetimeFigureOut">
              <a:rPr lang="hu-HU"/>
              <a:pPr>
                <a:defRPr/>
              </a:pPr>
              <a:t>2017.12.06.</a:t>
            </a:fld>
            <a:endParaRPr lang="hu-HU"/>
          </a:p>
        </p:txBody>
      </p:sp>
      <p:sp>
        <p:nvSpPr>
          <p:cNvPr id="15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u-HU">
              <a:solidFill>
                <a:srgbClr val="8A8A8A">
                  <a:tint val="20000"/>
                </a:srgbClr>
              </a:solidFill>
            </a:endParaRPr>
          </a:p>
        </p:txBody>
      </p:sp>
      <p:sp>
        <p:nvSpPr>
          <p:cNvPr id="1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9EF8E6-CA2A-4AA2-86CD-CDF291C467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911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C201D-B7F8-4426-9A58-8DFC7EABB02D}" type="datetimeFigureOut">
              <a:rPr lang="hu-HU">
                <a:solidFill>
                  <a:srgbClr val="151515"/>
                </a:solidFill>
              </a:rPr>
              <a:pPr>
                <a:defRPr/>
              </a:pPr>
              <a:t>2017.12.06.</a:t>
            </a:fld>
            <a:endParaRPr lang="hu-HU">
              <a:solidFill>
                <a:srgbClr val="151515"/>
              </a:solidFill>
            </a:endParaRPr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151515"/>
              </a:solidFill>
            </a:endParaRPr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16D33-0428-4D17-AACC-E7C8DB15396F}" type="slidenum">
              <a:rPr lang="hu-HU">
                <a:solidFill>
                  <a:srgbClr val="151515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15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0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3"/>
            <a:ext cx="1777470" cy="559276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654FD-96BF-4DC4-BEAE-3072A386415B}" type="datetimeFigureOut">
              <a:rPr lang="hu-HU">
                <a:solidFill>
                  <a:srgbClr val="151515"/>
                </a:solidFill>
              </a:rPr>
              <a:pPr>
                <a:defRPr/>
              </a:pPr>
              <a:t>2017.12.06.</a:t>
            </a:fld>
            <a:endParaRPr lang="hu-HU">
              <a:solidFill>
                <a:srgbClr val="151515"/>
              </a:solidFill>
            </a:endParaRPr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151515"/>
              </a:solidFill>
            </a:endParaRPr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BB312-1F1B-419B-A3E4-C9AEFA08E0FC}" type="slidenum">
              <a:rPr lang="hu-HU">
                <a:solidFill>
                  <a:srgbClr val="151515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15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65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10000"/>
                  </a:schemeClr>
                </a:solidFill>
                <a:latin typeface="Calibri" pitchFamily="34" charset="0"/>
              </a:defRPr>
            </a:lvl1pPr>
            <a:lvl2pPr>
              <a:buFont typeface="Symbol" pitchFamily="18" charset="2"/>
              <a:buChar char="-"/>
              <a:defRPr baseline="0">
                <a:solidFill>
                  <a:schemeClr val="tx1">
                    <a:lumMod val="10000"/>
                  </a:schemeClr>
                </a:solidFill>
                <a:latin typeface="Calibri" pitchFamily="34" charset="0"/>
              </a:defRPr>
            </a:lvl2pPr>
            <a:lvl3pPr>
              <a:defRPr baseline="0">
                <a:solidFill>
                  <a:schemeClr val="tx1">
                    <a:lumMod val="10000"/>
                  </a:schemeClr>
                </a:solidFill>
                <a:latin typeface="Calibri" pitchFamily="34" charset="0"/>
              </a:defRPr>
            </a:lvl3pPr>
            <a:lvl4pPr>
              <a:defRPr baseline="0">
                <a:solidFill>
                  <a:schemeClr val="tx1">
                    <a:lumMod val="10000"/>
                  </a:schemeClr>
                </a:solidFill>
                <a:latin typeface="Calibri" pitchFamily="34" charset="0"/>
              </a:defRPr>
            </a:lvl4pPr>
            <a:lvl5pPr>
              <a:defRPr baseline="0">
                <a:solidFill>
                  <a:schemeClr val="tx1">
                    <a:lumMod val="10000"/>
                  </a:schemeClr>
                </a:solidFill>
                <a:latin typeface="Calibri" pitchFamily="34" charset="0"/>
              </a:defRPr>
            </a:lvl5pPr>
            <a:extLst/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0"/>
          </p:nvPr>
        </p:nvSpPr>
        <p:spPr>
          <a:xfrm>
            <a:off x="8715380" y="6429387"/>
            <a:ext cx="428625" cy="4286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0560A4-7F7D-4A90-8F89-7F3DB3B0267A}" type="slidenum">
              <a:rPr lang="hu-HU">
                <a:solidFill>
                  <a:srgbClr val="151515"/>
                </a:solidFill>
              </a:rPr>
              <a:pPr>
                <a:defRPr/>
              </a:pPr>
              <a:t>‹#›</a:t>
            </a:fld>
            <a:endParaRPr lang="hu-HU" dirty="0">
              <a:solidFill>
                <a:srgbClr val="15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5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ávnyíl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ávnyíl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431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123">
                <a:solidFill>
                  <a:schemeClr val="tx1"/>
                </a:solidFill>
              </a:defRPr>
            </a:lvl1pPr>
            <a:lvl2pPr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Dátum helye 3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F06B3D-70B8-478B-B2AA-8D6D4D5EB3F4}" type="datetimeFigureOut">
              <a:rPr lang="hu-HU">
                <a:solidFill>
                  <a:prstClr val="white"/>
                </a:solidFill>
              </a:rPr>
              <a:pPr>
                <a:defRPr/>
              </a:pPr>
              <a:t>2017.12.06.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B913D6-4E88-4FE4-AAF3-D37271E757D0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883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3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3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7CAE8F-9D05-4A26-B787-B3B61839A4C5}" type="datetimeFigureOut">
              <a:rPr lang="hu-HU">
                <a:solidFill>
                  <a:prstClr val="white"/>
                </a:solidFill>
              </a:rPr>
              <a:pPr>
                <a:defRPr/>
              </a:pPr>
              <a:t>2017.12.06.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2CF76D-92B5-4AD8-A1E6-27AC5AE3B779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561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215" b="0">
                <a:solidFill>
                  <a:schemeClr val="bg1"/>
                </a:solidFill>
              </a:defRPr>
            </a:lvl1pPr>
            <a:lvl2pPr>
              <a:buNone/>
              <a:defRPr sz="1846" b="1"/>
            </a:lvl2pPr>
            <a:lvl3pPr>
              <a:buNone/>
              <a:defRPr sz="1662" b="1"/>
            </a:lvl3pPr>
            <a:lvl4pPr>
              <a:buNone/>
              <a:defRPr sz="1477" b="1"/>
            </a:lvl4pPr>
            <a:lvl5pPr>
              <a:buNone/>
              <a:defRPr sz="1477" b="1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215" b="0">
                <a:solidFill>
                  <a:schemeClr val="bg1"/>
                </a:solidFill>
              </a:defRPr>
            </a:lvl1pPr>
            <a:lvl2pPr>
              <a:buNone/>
              <a:defRPr sz="1846" b="1"/>
            </a:lvl2pPr>
            <a:lvl3pPr>
              <a:buNone/>
              <a:defRPr sz="1662" b="1"/>
            </a:lvl3pPr>
            <a:lvl4pPr>
              <a:buNone/>
              <a:defRPr sz="1477" b="1"/>
            </a:lvl4pPr>
            <a:lvl5pPr>
              <a:buNone/>
              <a:defRPr sz="1477" b="1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7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extLst/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9" y="1444297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2CFD7C-DB5A-4783-845C-656F0E5F40B7}" type="datetimeFigureOut">
              <a:rPr lang="hu-HU">
                <a:solidFill>
                  <a:srgbClr val="151515"/>
                </a:solidFill>
              </a:rPr>
              <a:pPr>
                <a:defRPr/>
              </a:pPr>
              <a:t>2017.12.06.</a:t>
            </a:fld>
            <a:endParaRPr lang="hu-HU">
              <a:solidFill>
                <a:srgbClr val="151515"/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>
              <a:solidFill>
                <a:srgbClr val="151515"/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D6CE75-0D4C-4740-8193-800E71726BF4}" type="slidenum">
              <a:rPr lang="hu-HU">
                <a:solidFill>
                  <a:srgbClr val="151515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15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554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01AD6C-66A9-4479-B42C-89B7823FCC8F}" type="datetimeFigureOut">
              <a:rPr lang="hu-HU">
                <a:solidFill>
                  <a:prstClr val="white"/>
                </a:solidFill>
              </a:rPr>
              <a:pPr>
                <a:defRPr/>
              </a:pPr>
              <a:t>2017.12.06.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6CBAB3-63C5-4D21-B972-47C26C57AB10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13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543BF-5B03-40BA-A02E-D837CCC5A281}" type="datetimeFigureOut">
              <a:rPr lang="hu-HU">
                <a:solidFill>
                  <a:srgbClr val="151515"/>
                </a:solidFill>
              </a:rPr>
              <a:pPr>
                <a:defRPr/>
              </a:pPr>
              <a:t>2017.12.06.</a:t>
            </a:fld>
            <a:endParaRPr lang="hu-HU">
              <a:solidFill>
                <a:srgbClr val="151515"/>
              </a:solidFill>
            </a:endParaRPr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151515"/>
              </a:solidFill>
            </a:endParaRPr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212D7-F6BD-47FE-9D0D-F8711AE5F912}" type="slidenum">
              <a:rPr lang="hu-HU">
                <a:solidFill>
                  <a:srgbClr val="151515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15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59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308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477"/>
            </a:lvl1pPr>
            <a:lvl2pPr>
              <a:buNone/>
              <a:defRPr sz="1108"/>
            </a:lvl2pPr>
            <a:lvl3pPr>
              <a:buNone/>
              <a:defRPr sz="923"/>
            </a:lvl3pPr>
            <a:lvl4pPr>
              <a:buNone/>
              <a:defRPr sz="831"/>
            </a:lvl4pPr>
            <a:lvl5pPr>
              <a:buNone/>
              <a:defRPr sz="831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extLst/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8C115F-7763-494A-AF47-FE63DA4D5132}" type="datetimeFigureOut">
              <a:rPr lang="hu-HU">
                <a:solidFill>
                  <a:srgbClr val="151515"/>
                </a:solidFill>
              </a:rPr>
              <a:pPr>
                <a:defRPr/>
              </a:pPr>
              <a:t>2017.12.06.</a:t>
            </a:fld>
            <a:endParaRPr lang="hu-HU">
              <a:solidFill>
                <a:srgbClr val="151515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>
              <a:solidFill>
                <a:srgbClr val="151515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70B5C3-94AA-4FA7-9508-78A1577A4D84}" type="slidenum">
              <a:rPr lang="hu-HU">
                <a:solidFill>
                  <a:srgbClr val="151515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15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244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abadkézi sokszög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Szabadkézi sokszög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Derékszögű háromszög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Egyenes összekötő 7"/>
          <p:cNvCxnSpPr/>
          <p:nvPr/>
        </p:nvCxnSpPr>
        <p:spPr>
          <a:xfrm>
            <a:off x="-9231" y="578775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ávnyíl 8"/>
          <p:cNvSpPr/>
          <p:nvPr/>
        </p:nvSpPr>
        <p:spPr>
          <a:xfrm>
            <a:off x="8664581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ávnyíl 9"/>
          <p:cNvSpPr/>
          <p:nvPr/>
        </p:nvSpPr>
        <p:spPr>
          <a:xfrm>
            <a:off x="8477256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6882" indent="0" algn="r">
              <a:buNone/>
              <a:defRPr sz="1292"/>
            </a:lvl1pPr>
            <a:lvl2pPr>
              <a:defRPr sz="1108"/>
            </a:lvl2pPr>
            <a:lvl3pPr>
              <a:defRPr sz="923"/>
            </a:lvl3pPr>
            <a:lvl4pPr>
              <a:defRPr sz="831"/>
            </a:lvl4pPr>
            <a:lvl5pPr>
              <a:defRPr sz="831"/>
            </a:lvl5pPr>
            <a:extLst/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2954"/>
            </a:lvl1pPr>
            <a:extLst/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2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2769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1" name="Dátum helye 4"/>
          <p:cNvSpPr>
            <a:spLocks noGrp="1"/>
          </p:cNvSpPr>
          <p:nvPr>
            <p:ph type="dt" sz="half" idx="10"/>
          </p:nvPr>
        </p:nvSpPr>
        <p:spPr>
          <a:xfrm>
            <a:off x="6727826" y="640875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D702E9D-5BFA-42FD-B2E8-D065DC46E05A}" type="datetimeFigureOut">
              <a:rPr lang="hu-HU">
                <a:solidFill>
                  <a:prstClr val="white"/>
                </a:solidFill>
              </a:rPr>
              <a:pPr>
                <a:defRPr/>
              </a:pPr>
              <a:t>2017.12.06.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12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79919" y="640875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3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1F04876-2926-44D2-B694-1C533E262F4C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040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-500057" y="6165304"/>
            <a:ext cx="4940301" cy="6926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tx2">
              <a:lumMod val="7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51515"/>
              </a:solidFill>
              <a:latin typeface="Lucida Sans Unicode"/>
            </a:endParaRPr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0" y="6070600"/>
            <a:ext cx="3402314" cy="787400"/>
          </a:xfrm>
          <a:prstGeom prst="rtTriangle">
            <a:avLst/>
          </a:prstGeom>
          <a:solidFill>
            <a:schemeClr val="bg2">
              <a:lumMod val="90000"/>
            </a:schemeClr>
          </a:solid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Egyenes összekötő 14"/>
          <p:cNvCxnSpPr>
            <a:cxnSpLocks/>
            <a:stCxn id="14" idx="0"/>
          </p:cNvCxnSpPr>
          <p:nvPr/>
        </p:nvCxnSpPr>
        <p:spPr>
          <a:xfrm>
            <a:off x="0" y="6070600"/>
            <a:ext cx="3395663" cy="801700"/>
          </a:xfrm>
          <a:prstGeom prst="line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1032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114" y="640875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923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6240504-FB95-4D93-8DB1-0C8F70E07CB8}" type="slidenum">
              <a:rPr lang="hu-HU">
                <a:solidFill>
                  <a:srgbClr val="151515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151515"/>
              </a:solidFill>
            </a:endParaRPr>
          </a:p>
        </p:txBody>
      </p:sp>
      <p:sp>
        <p:nvSpPr>
          <p:cNvPr id="11" name="Téglalap 3"/>
          <p:cNvSpPr/>
          <p:nvPr userDrawn="1"/>
        </p:nvSpPr>
        <p:spPr>
          <a:xfrm>
            <a:off x="4440244" y="6597352"/>
            <a:ext cx="4164204" cy="262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8" b="1" kern="0" dirty="0">
                <a:solidFill>
                  <a:srgbClr val="151515">
                    <a:lumMod val="50000"/>
                  </a:srgbClr>
                </a:solidFill>
                <a:latin typeface="Arial" pitchFamily="34" charset="0"/>
              </a:rPr>
              <a:t>TODAY’S RESEARCH FOR TOMORROW’S HEALTH </a:t>
            </a:r>
          </a:p>
        </p:txBody>
      </p:sp>
    </p:spTree>
    <p:extLst>
      <p:ext uri="{BB962C8B-B14F-4D97-AF65-F5344CB8AC3E}">
        <p14:creationId xmlns:p14="http://schemas.microsoft.com/office/powerpoint/2010/main" val="342091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785" b="1" kern="1200">
          <a:solidFill>
            <a:srgbClr val="FF0000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85" b="1">
          <a:solidFill>
            <a:srgbClr val="FF00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85" b="1">
          <a:solidFill>
            <a:srgbClr val="FF00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85" b="1">
          <a:solidFill>
            <a:srgbClr val="FF00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85" b="1">
          <a:solidFill>
            <a:srgbClr val="FF0000"/>
          </a:solidFill>
          <a:latin typeface="Calibri" pitchFamily="34" charset="0"/>
        </a:defRPr>
      </a:lvl5pPr>
      <a:lvl6pPr marL="422041" algn="l" rtl="0" fontAlgn="base">
        <a:spcBef>
          <a:spcPct val="0"/>
        </a:spcBef>
        <a:spcAft>
          <a:spcPct val="0"/>
        </a:spcAft>
        <a:defRPr sz="3785" b="1">
          <a:solidFill>
            <a:srgbClr val="FF0000"/>
          </a:solidFill>
          <a:latin typeface="Calibri" pitchFamily="34" charset="0"/>
        </a:defRPr>
      </a:lvl6pPr>
      <a:lvl7pPr marL="844083" algn="l" rtl="0" fontAlgn="base">
        <a:spcBef>
          <a:spcPct val="0"/>
        </a:spcBef>
        <a:spcAft>
          <a:spcPct val="0"/>
        </a:spcAft>
        <a:defRPr sz="3785" b="1">
          <a:solidFill>
            <a:srgbClr val="FF0000"/>
          </a:solidFill>
          <a:latin typeface="Calibri" pitchFamily="34" charset="0"/>
        </a:defRPr>
      </a:lvl7pPr>
      <a:lvl8pPr marL="1266124" algn="l" rtl="0" fontAlgn="base">
        <a:spcBef>
          <a:spcPct val="0"/>
        </a:spcBef>
        <a:spcAft>
          <a:spcPct val="0"/>
        </a:spcAft>
        <a:defRPr sz="3785" b="1">
          <a:solidFill>
            <a:srgbClr val="FF0000"/>
          </a:solidFill>
          <a:latin typeface="Calibri" pitchFamily="34" charset="0"/>
        </a:defRPr>
      </a:lvl8pPr>
      <a:lvl9pPr marL="1688165" algn="l" rtl="0" fontAlgn="base">
        <a:spcBef>
          <a:spcPct val="0"/>
        </a:spcBef>
        <a:spcAft>
          <a:spcPct val="0"/>
        </a:spcAft>
        <a:defRPr sz="3785" b="1">
          <a:solidFill>
            <a:srgbClr val="FF0000"/>
          </a:solidFill>
          <a:latin typeface="Calibri" pitchFamily="34" charset="0"/>
        </a:defRPr>
      </a:lvl9pPr>
      <a:extLst/>
    </p:titleStyle>
    <p:bodyStyle>
      <a:lvl1pPr marL="337047" indent="-235933" algn="l" rtl="0" eaLnBrk="0" fontAlgn="base" hangingPunct="0">
        <a:spcBef>
          <a:spcPts val="369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492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72980" indent="-211021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SzPct val="70000"/>
        <a:buFont typeface="Verdana" pitchFamily="34" charset="0"/>
        <a:buChar char="●"/>
        <a:defRPr sz="2123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792793" indent="-211021" algn="l" rtl="0" eaLnBrk="0" fontAlgn="base" hangingPunct="0">
        <a:spcBef>
          <a:spcPts val="323"/>
        </a:spcBef>
        <a:spcAft>
          <a:spcPct val="0"/>
        </a:spcAft>
        <a:buClr>
          <a:schemeClr val="accent2"/>
        </a:buClr>
        <a:buSzPct val="100000"/>
        <a:buFont typeface="Symbol" pitchFamily="18" charset="2"/>
        <a:buChar char="-"/>
        <a:defRPr sz="1939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55103" indent="-211021" algn="l" rtl="0" eaLnBrk="0" fontAlgn="base" hangingPunct="0">
        <a:spcBef>
          <a:spcPts val="323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754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266124" indent="-211021" algn="l" rtl="0" eaLnBrk="0" fontAlgn="base" hangingPunct="0">
        <a:spcBef>
          <a:spcPts val="323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477145" indent="-211021" algn="l" rtl="0" eaLnBrk="1" latinLnBrk="0" hangingPunct="1">
        <a:spcBef>
          <a:spcPts val="323"/>
        </a:spcBef>
        <a:buClr>
          <a:schemeClr val="accent3"/>
        </a:buClr>
        <a:buFont typeface="Wingdings 2"/>
        <a:buChar char=""/>
        <a:defRPr kumimoji="0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1688165" indent="-211021" algn="l" rtl="0" eaLnBrk="1" latinLnBrk="0" hangingPunct="1">
        <a:spcBef>
          <a:spcPts val="323"/>
        </a:spcBef>
        <a:buClr>
          <a:schemeClr val="accent3"/>
        </a:buClr>
        <a:buFont typeface="Wingdings 2"/>
        <a:buChar char=""/>
        <a:defRPr kumimoji="0" sz="1477" kern="1200">
          <a:solidFill>
            <a:schemeClr val="tx1"/>
          </a:solidFill>
          <a:latin typeface="+mn-lt"/>
          <a:ea typeface="+mn-ea"/>
          <a:cs typeface="+mn-cs"/>
        </a:defRPr>
      </a:lvl7pPr>
      <a:lvl8pPr marL="1899186" indent="-211021" algn="l" rtl="0" eaLnBrk="1" latinLnBrk="0" hangingPunct="1">
        <a:spcBef>
          <a:spcPts val="323"/>
        </a:spcBef>
        <a:buClr>
          <a:schemeClr val="accent3"/>
        </a:buClr>
        <a:buFont typeface="Wingdings 2"/>
        <a:buChar char=""/>
        <a:defRPr kumimoji="0" sz="1477" kern="1200">
          <a:solidFill>
            <a:schemeClr val="tx1"/>
          </a:solidFill>
          <a:latin typeface="+mn-lt"/>
          <a:ea typeface="+mn-ea"/>
          <a:cs typeface="+mn-cs"/>
        </a:defRPr>
      </a:lvl8pPr>
      <a:lvl9pPr marL="2110207" indent="-211021" algn="l" rtl="0" eaLnBrk="1" latinLnBrk="0" hangingPunct="1">
        <a:spcBef>
          <a:spcPts val="323"/>
        </a:spcBef>
        <a:buClr>
          <a:schemeClr val="accent3"/>
        </a:buClr>
        <a:buFont typeface="Wingdings 2"/>
        <a:buChar char=""/>
        <a:defRPr kumimoji="0" sz="1477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736" y="984123"/>
            <a:ext cx="6778582" cy="115279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3800" dirty="0">
                <a:effectLst/>
              </a:rPr>
              <a:t>Policy Practices to </a:t>
            </a:r>
            <a:r>
              <a:rPr lang="en-US" sz="3800" dirty="0" err="1">
                <a:effectLst/>
              </a:rPr>
              <a:t>Maximise</a:t>
            </a:r>
            <a:r>
              <a:rPr lang="en-US" sz="3800" dirty="0">
                <a:effectLst/>
              </a:rPr>
              <a:t> Social Benefit from Biosimilars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2620" y="2647654"/>
            <a:ext cx="7607430" cy="1978269"/>
          </a:xfrm>
        </p:spPr>
        <p:txBody>
          <a:bodyPr/>
          <a:lstStyle/>
          <a:p>
            <a:pPr marL="3714750" lvl="4" algn="l" eaLnBrk="1" hangingPunct="1"/>
            <a:r>
              <a:rPr lang="hu-HU" sz="2585" b="1" dirty="0"/>
              <a:t>Zoltán Kaló</a:t>
            </a:r>
            <a:endParaRPr lang="en-US" sz="2585" b="1" dirty="0"/>
          </a:p>
          <a:p>
            <a:pPr marL="3714750" lvl="4" algn="l" eaLnBrk="1" hangingPunct="1"/>
            <a:r>
              <a:rPr lang="en-US" sz="2400" i="1" dirty="0"/>
              <a:t>Professor of Health Economics</a:t>
            </a:r>
            <a:endParaRPr lang="hu-HU" sz="2400" i="1" dirty="0"/>
          </a:p>
          <a:p>
            <a:pPr marL="3977153" lvl="4" algn="l" eaLnBrk="1" hangingPunct="1">
              <a:spcBef>
                <a:spcPts val="1108"/>
              </a:spcBef>
              <a:spcAft>
                <a:spcPts val="554"/>
              </a:spcAft>
            </a:pPr>
            <a:endParaRPr lang="hu-HU" b="1" dirty="0">
              <a:solidFill>
                <a:srgbClr val="FF6600"/>
              </a:solidFill>
            </a:endParaRPr>
          </a:p>
          <a:p>
            <a:pPr marR="0" algn="ctr" eaLnBrk="1" hangingPunct="1">
              <a:spcBef>
                <a:spcPct val="0"/>
              </a:spcBef>
            </a:pPr>
            <a:endParaRPr lang="en-US" sz="1846" b="1" i="1" dirty="0">
              <a:solidFill>
                <a:schemeClr val="bg1"/>
              </a:solidFill>
            </a:endParaRPr>
          </a:p>
          <a:p>
            <a:pPr marR="0" algn="ctr" eaLnBrk="1" hangingPunct="1">
              <a:spcBef>
                <a:spcPct val="0"/>
              </a:spcBef>
            </a:pPr>
            <a:endParaRPr lang="en-US" sz="1846" b="1" i="1" dirty="0">
              <a:solidFill>
                <a:schemeClr val="bg1"/>
              </a:solidFill>
            </a:endParaRPr>
          </a:p>
          <a:p>
            <a:pPr marR="0" algn="ctr" eaLnBrk="1" hangingPunct="1">
              <a:spcBef>
                <a:spcPct val="0"/>
              </a:spcBef>
            </a:pPr>
            <a:endParaRPr lang="en-US" sz="1846" b="1" i="1" dirty="0">
              <a:solidFill>
                <a:schemeClr val="bg1"/>
              </a:solidFill>
            </a:endParaRPr>
          </a:p>
          <a:p>
            <a:pPr marR="0" algn="ctr" eaLnBrk="1" hangingPunct="1">
              <a:spcBef>
                <a:spcPct val="0"/>
              </a:spcBef>
            </a:pPr>
            <a:endParaRPr lang="en-US" sz="1846" b="1" i="1" dirty="0">
              <a:solidFill>
                <a:schemeClr val="bg1"/>
              </a:solidFill>
            </a:endParaRPr>
          </a:p>
          <a:p>
            <a:pPr marR="0" algn="ctr" eaLnBrk="1" hangingPunct="1">
              <a:spcBef>
                <a:spcPct val="0"/>
              </a:spcBef>
            </a:pPr>
            <a:endParaRPr lang="en-US" sz="1846" b="1" i="1" dirty="0">
              <a:solidFill>
                <a:schemeClr val="bg1"/>
              </a:solidFill>
            </a:endParaRPr>
          </a:p>
          <a:p>
            <a:pPr marR="0" algn="ctr" eaLnBrk="1" hangingPunct="1">
              <a:spcBef>
                <a:spcPct val="0"/>
              </a:spcBef>
            </a:pPr>
            <a:endParaRPr lang="en-US" sz="2000" b="1" dirty="0">
              <a:solidFill>
                <a:schemeClr val="bg1"/>
              </a:solidFill>
            </a:endParaRPr>
          </a:p>
          <a:p>
            <a:pPr marR="0" algn="ctr" eaLnBrk="1" hangingPunct="1">
              <a:spcBef>
                <a:spcPct val="0"/>
              </a:spcBef>
            </a:pPr>
            <a:r>
              <a:rPr lang="en-US" sz="2000" b="1" dirty="0">
                <a:solidFill>
                  <a:schemeClr val="bg1"/>
                </a:solidFill>
              </a:rPr>
              <a:t>The biosimilars - medicines for sustainable healthcare</a:t>
            </a:r>
          </a:p>
          <a:p>
            <a:pPr marR="0" algn="ctr" eaLnBrk="1" hangingPunct="1">
              <a:spcBef>
                <a:spcPct val="0"/>
              </a:spcBef>
            </a:pPr>
            <a:r>
              <a:rPr lang="en-US" sz="2000" b="1" dirty="0">
                <a:solidFill>
                  <a:schemeClr val="bg1"/>
                </a:solidFill>
              </a:rPr>
              <a:t>National Assembly of the Republic of Bulgaria</a:t>
            </a:r>
          </a:p>
          <a:p>
            <a:pPr marR="0" algn="ctr" eaLnBrk="1" hangingPunct="1">
              <a:spcBef>
                <a:spcPct val="0"/>
              </a:spcBef>
            </a:pPr>
            <a:r>
              <a:rPr lang="en-US" sz="2000" b="1" i="1" dirty="0">
                <a:solidFill>
                  <a:schemeClr val="bg1"/>
                </a:solidFill>
              </a:rPr>
              <a:t>Sofia, 6 December 201</a:t>
            </a:r>
            <a:r>
              <a:rPr lang="hu-HU" sz="2000" b="1" i="1" dirty="0">
                <a:solidFill>
                  <a:schemeClr val="bg1"/>
                </a:solidFill>
              </a:rPr>
              <a:t>7 </a:t>
            </a:r>
            <a:endParaRPr lang="en-US" sz="2000" b="1" i="1" dirty="0">
              <a:solidFill>
                <a:schemeClr val="bg1"/>
              </a:solidFill>
            </a:endParaRPr>
          </a:p>
        </p:txBody>
      </p:sp>
      <p:pic>
        <p:nvPicPr>
          <p:cNvPr id="6" name="Kép 22" descr="syreon health eco logo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865" y="3761346"/>
            <a:ext cx="3024554" cy="86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293493" y="6559399"/>
            <a:ext cx="1850507" cy="2911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92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 </a:t>
            </a:r>
            <a:r>
              <a:rPr lang="en-US" sz="1292" b="1" i="1" dirty="0" err="1">
                <a:solidFill>
                  <a:prstClr val="white"/>
                </a:solidFill>
                <a:latin typeface="Calibri" pitchFamily="34" charset="0"/>
                <a:cs typeface="Arial" charset="0"/>
              </a:rPr>
              <a:t>zoltan</a:t>
            </a:r>
            <a:r>
              <a:rPr kumimoji="0" lang="hu-HU" sz="1292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.</a:t>
            </a:r>
            <a:r>
              <a:rPr kumimoji="0" lang="en-US" sz="1292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kalo</a:t>
            </a:r>
            <a:r>
              <a:rPr kumimoji="0" lang="hu-HU" sz="1292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@</a:t>
            </a:r>
            <a:r>
              <a:rPr kumimoji="0" lang="hu-HU" sz="1292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syreon.eu</a:t>
            </a:r>
            <a:endParaRPr kumimoji="0" lang="en-US" sz="1292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pic>
        <p:nvPicPr>
          <p:cNvPr id="8" name="Picture 7" descr="cimer_sz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0510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225403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26368" y="1772816"/>
            <a:ext cx="8322096" cy="417967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300"/>
              </a:spcAft>
              <a:defRPr/>
            </a:pPr>
            <a:r>
              <a:rPr lang="en-US" sz="2700" dirty="0"/>
              <a:t>Systematic literature review on consequences of switching</a:t>
            </a:r>
          </a:p>
          <a:p>
            <a:pPr>
              <a:spcBef>
                <a:spcPts val="1200"/>
              </a:spcBef>
              <a:spcAft>
                <a:spcPts val="300"/>
              </a:spcAft>
              <a:defRPr/>
            </a:pPr>
            <a:r>
              <a:rPr lang="en-US" sz="2700" dirty="0"/>
              <a:t>Inclusion criteria: switch to biosimilar</a:t>
            </a:r>
          </a:p>
          <a:p>
            <a:pPr>
              <a:spcBef>
                <a:spcPts val="1200"/>
              </a:spcBef>
              <a:spcAft>
                <a:spcPts val="300"/>
              </a:spcAft>
              <a:defRPr/>
            </a:pPr>
            <a:r>
              <a:rPr lang="en-US" sz="2700" dirty="0"/>
              <a:t>Total included papers: 58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700" dirty="0"/>
              <a:t>Non-empirical evidence (41) (no original clinical data reported)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700" dirty="0"/>
              <a:t>Systematic literature reviews (5)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700" dirty="0"/>
              <a:t>Empirical evidence (original clinical trials) (12)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26368" y="276002"/>
            <a:ext cx="8352928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dirty="0"/>
              <a:t>Real concern or just hype? </a:t>
            </a:r>
            <a:br>
              <a:rPr lang="en-US" sz="3600" dirty="0"/>
            </a:br>
            <a:r>
              <a:rPr lang="en-US" sz="3600" dirty="0"/>
              <a:t>E</a:t>
            </a:r>
            <a:r>
              <a:rPr lang="hu-HU" sz="3600" dirty="0" err="1"/>
              <a:t>vidence</a:t>
            </a:r>
            <a:r>
              <a:rPr lang="hu-HU" sz="3600" dirty="0"/>
              <a:t> from systematic review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3807" y="6165503"/>
            <a:ext cx="6273413" cy="6924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</a:t>
            </a:r>
            <a:r>
              <a:rPr lang="hu-HU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Inotai A,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Prins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C, Csanádi M, Vitezic D,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Codreanu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C, Kaló Z. Is there a reason for concern or is it just hype? – A systematic literature review of the clinical consequences of switching from originator biologics to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biosimilars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Expert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Biol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2017. 17. 8. 915-926.</a:t>
            </a:r>
            <a:endParaRPr lang="hu-HU" sz="1300" i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31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9513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Results </a:t>
            </a:r>
            <a:r>
              <a:rPr lang="hu-HU" sz="3200" dirty="0"/>
              <a:t>I:</a:t>
            </a:r>
            <a:r>
              <a:rPr lang="en-US" sz="3200" dirty="0"/>
              <a:t> non</a:t>
            </a:r>
            <a:r>
              <a:rPr lang="hu-HU" sz="3200" dirty="0"/>
              <a:t>-</a:t>
            </a:r>
            <a:r>
              <a:rPr lang="en-US" sz="3200" dirty="0"/>
              <a:t>empirical evidence</a:t>
            </a:r>
            <a:endParaRPr lang="hu-HU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2"/>
          </a:xfrm>
        </p:spPr>
        <p:txBody>
          <a:bodyPr/>
          <a:lstStyle/>
          <a:p>
            <a:r>
              <a:rPr lang="en-US" sz="2400" dirty="0"/>
              <a:t>2 guidelines, 22 expert opinions, 5 opinion of expert panels, 12 (non systematic) reviews</a:t>
            </a:r>
          </a:p>
          <a:p>
            <a:r>
              <a:rPr lang="en-US" sz="2400" dirty="0"/>
              <a:t>38 of 41 papers stat</a:t>
            </a:r>
            <a:r>
              <a:rPr lang="hu-HU" sz="2400" dirty="0"/>
              <a:t>ed</a:t>
            </a:r>
            <a:r>
              <a:rPr lang="en-US" sz="2400" dirty="0"/>
              <a:t> hypothetical risk </a:t>
            </a:r>
            <a:r>
              <a:rPr lang="en-US" sz="2400" b="1" dirty="0"/>
              <a:t>without any empirical justification </a:t>
            </a:r>
            <a:r>
              <a:rPr lang="en-US" sz="2400" dirty="0"/>
              <a:t>(e.g. clinical trial data)</a:t>
            </a:r>
          </a:p>
          <a:p>
            <a:r>
              <a:rPr lang="en-US" sz="2400" dirty="0"/>
              <a:t>16 papers cite</a:t>
            </a:r>
            <a:r>
              <a:rPr lang="hu-HU" sz="2400" dirty="0"/>
              <a:t>d</a:t>
            </a:r>
            <a:r>
              <a:rPr lang="en-US" sz="2400" dirty="0"/>
              <a:t> the PRCA case to oppose the use </a:t>
            </a:r>
            <a:r>
              <a:rPr lang="hu-HU" sz="2400" dirty="0"/>
              <a:t>of biosimilars </a:t>
            </a:r>
            <a:r>
              <a:rPr lang="en-US" sz="2400" dirty="0"/>
              <a:t>in general</a:t>
            </a:r>
            <a:r>
              <a:rPr lang="hu-HU" sz="2400" dirty="0"/>
              <a:t> or to oppose </a:t>
            </a:r>
            <a:r>
              <a:rPr lang="en-US" sz="2400" dirty="0"/>
              <a:t>switching to </a:t>
            </a:r>
            <a:r>
              <a:rPr lang="en-US" sz="2400" dirty="0" err="1"/>
              <a:t>biosimilars</a:t>
            </a:r>
            <a:r>
              <a:rPr lang="en-US" sz="2400" dirty="0"/>
              <a:t> This however, highlights</a:t>
            </a:r>
          </a:p>
          <a:p>
            <a:pPr lvl="1"/>
            <a:r>
              <a:rPr lang="en-US" sz="2400" dirty="0"/>
              <a:t>the risk of the utilization of biological medicine in general</a:t>
            </a:r>
          </a:p>
          <a:p>
            <a:pPr lvl="1"/>
            <a:r>
              <a:rPr lang="en-US" sz="2400" dirty="0"/>
              <a:t>the </a:t>
            </a:r>
            <a:r>
              <a:rPr lang="hu-HU" sz="2400" dirty="0"/>
              <a:t>relevance of the </a:t>
            </a:r>
            <a:r>
              <a:rPr lang="en-US" sz="2400" dirty="0"/>
              <a:t>manufacturing and packaging process </a:t>
            </a:r>
          </a:p>
          <a:p>
            <a:endParaRPr lang="hu-HU" sz="2400" dirty="0"/>
          </a:p>
          <a:p>
            <a:r>
              <a:rPr lang="en-US" sz="2400" dirty="0"/>
              <a:t>In summary, no hard evidence could be retrieved from these papers against switching to </a:t>
            </a:r>
            <a:r>
              <a:rPr lang="en-US" sz="2400" dirty="0" err="1"/>
              <a:t>biosimilars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843807" y="6165503"/>
            <a:ext cx="6273413" cy="6924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</a:t>
            </a:r>
            <a:r>
              <a:rPr lang="hu-HU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Inotai A,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Prins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C, Csanádi M, Vitezic D,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Codreanu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C, Kaló Z. Is there a reason for concern or is it just hype? – A systematic literature review of the clinical consequences of switching from originator biologics to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biosimilars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Expert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Biol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2017. 17. 8. 915-926.</a:t>
            </a:r>
            <a:endParaRPr lang="hu-HU" sz="1300" i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11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2"/>
          </a:xfrm>
        </p:spPr>
        <p:txBody>
          <a:bodyPr/>
          <a:lstStyle/>
          <a:p>
            <a:r>
              <a:rPr lang="hu-HU" sz="2700" dirty="0"/>
              <a:t>5 systematic reviews</a:t>
            </a:r>
          </a:p>
          <a:p>
            <a:pPr lvl="1"/>
            <a:r>
              <a:rPr lang="hu-HU" sz="2300" dirty="0" err="1"/>
              <a:t>None</a:t>
            </a:r>
            <a:r>
              <a:rPr lang="hu-HU" sz="2300" dirty="0"/>
              <a:t> of the reviews opposed switching </a:t>
            </a:r>
            <a:r>
              <a:rPr lang="hu-HU" sz="2300" dirty="0" err="1"/>
              <a:t>to</a:t>
            </a:r>
            <a:r>
              <a:rPr lang="hu-HU" sz="2300" dirty="0"/>
              <a:t> </a:t>
            </a:r>
            <a:r>
              <a:rPr lang="hu-HU" sz="2300" dirty="0" err="1"/>
              <a:t>biosimilars</a:t>
            </a:r>
            <a:endParaRPr lang="hu-HU" sz="2300" dirty="0"/>
          </a:p>
          <a:p>
            <a:pPr lvl="1"/>
            <a:r>
              <a:rPr lang="en-US" sz="2300" dirty="0"/>
              <a:t>3</a:t>
            </a:r>
            <a:r>
              <a:rPr lang="hu-HU" sz="2300" dirty="0"/>
              <a:t> systematic reviews argued explicitly that switching to biosimilars was not associated with increased risk, while efficacy was maintained</a:t>
            </a:r>
          </a:p>
          <a:p>
            <a:pPr marL="392113" lvl="1" indent="0">
              <a:buNone/>
            </a:pPr>
            <a:endParaRPr lang="hu-HU" sz="2400" dirty="0"/>
          </a:p>
          <a:p>
            <a:r>
              <a:rPr lang="hu-HU" sz="2700" dirty="0"/>
              <a:t>12 empirical papers (report of original clinical trials)</a:t>
            </a:r>
          </a:p>
          <a:p>
            <a:pPr lvl="1"/>
            <a:r>
              <a:rPr lang="hu-HU" sz="2300" dirty="0"/>
              <a:t>2 trial reported explicitly that there were no adverse events or loss of efficacy related to switching to biosimilars</a:t>
            </a:r>
          </a:p>
          <a:p>
            <a:pPr lvl="1"/>
            <a:r>
              <a:rPr lang="hu-HU" sz="2300" dirty="0"/>
              <a:t>10 trials concluded that overall there was no increased risk of immunogeneicity or adverse events while efficacy was maintained </a:t>
            </a:r>
          </a:p>
          <a:p>
            <a:pPr lvl="1"/>
            <a:r>
              <a:rPr lang="hu-HU" sz="2300" dirty="0"/>
              <a:t>Conclusion in line with </a:t>
            </a:r>
            <a:r>
              <a:rPr lang="hu-HU" sz="2300" dirty="0" err="1"/>
              <a:t>systematic</a:t>
            </a:r>
            <a:r>
              <a:rPr lang="hu-HU" sz="2300" dirty="0"/>
              <a:t> </a:t>
            </a:r>
            <a:r>
              <a:rPr lang="hu-HU" sz="2300" dirty="0" err="1"/>
              <a:t>reviews</a:t>
            </a:r>
            <a:endParaRPr lang="hu-HU" sz="2000" dirty="0"/>
          </a:p>
          <a:p>
            <a:pPr lvl="1"/>
            <a:endParaRPr lang="hu-HU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235" y="33883"/>
            <a:ext cx="9011530" cy="936104"/>
          </a:xfrm>
        </p:spPr>
        <p:txBody>
          <a:bodyPr>
            <a:noAutofit/>
          </a:bodyPr>
          <a:lstStyle/>
          <a:p>
            <a:pPr algn="ctr"/>
            <a:r>
              <a:rPr lang="hu-HU" sz="3100" dirty="0"/>
              <a:t>Results II: empirical evidence and systematic reviews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3807" y="6165503"/>
            <a:ext cx="6273413" cy="6924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</a:t>
            </a:r>
            <a:r>
              <a:rPr lang="hu-HU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Inotai A,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Prins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C, Csanádi M, Vitezic D,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Codreanu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C, Kaló Z. Is there a reason for concern or is it just hype? – A systematic literature review of the clinical consequences of switching from originator biologics to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biosimilars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Expert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Biol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2017. 17. 8. 915-926.</a:t>
            </a:r>
            <a:endParaRPr lang="hu-HU" sz="1300" i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193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2"/>
          </a:xfrm>
        </p:spPr>
        <p:txBody>
          <a:bodyPr/>
          <a:lstStyle/>
          <a:p>
            <a:r>
              <a:rPr lang="hu-HU" sz="2300" dirty="0"/>
              <a:t>Switching to biosimilars is not accompanied by increased risk of immunogeneicity, significant adverse events, loss of efficacy according to current clinical evidence</a:t>
            </a:r>
          </a:p>
          <a:p>
            <a:pPr>
              <a:spcBef>
                <a:spcPts val="1200"/>
              </a:spcBef>
            </a:pPr>
            <a:r>
              <a:rPr lang="hu-HU" sz="2300" dirty="0"/>
              <a:t>Therefore prevention of switching to biosimilars in fear of these reasons seems to be disproportional</a:t>
            </a:r>
          </a:p>
          <a:p>
            <a:pPr lvl="1"/>
            <a:r>
              <a:rPr lang="hu-HU" sz="2300" dirty="0"/>
              <a:t>Short term consequences: may harm improved patient access</a:t>
            </a:r>
          </a:p>
          <a:p>
            <a:pPr lvl="1"/>
            <a:r>
              <a:rPr lang="hu-HU" sz="2300" dirty="0"/>
              <a:t>Long term consequences: may harm long term sustainability of health care (assuming increasing share of expenditure on biologic drugs)</a:t>
            </a:r>
          </a:p>
          <a:p>
            <a:pPr>
              <a:spcBef>
                <a:spcPts val="1200"/>
              </a:spcBef>
            </a:pPr>
            <a:r>
              <a:rPr lang="hu-HU" sz="2300" dirty="0"/>
              <a:t>However, hypothetical risk should not be disregarded immediately – pharmacovigilance, real world data collection</a:t>
            </a:r>
          </a:p>
          <a:p>
            <a:pPr marL="109537" indent="0">
              <a:buNone/>
            </a:pPr>
            <a:endParaRPr lang="hu-HU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Real concern or just hype? </a:t>
            </a:r>
            <a:endParaRPr lang="hu-H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843807" y="6165503"/>
            <a:ext cx="6273413" cy="6924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</a:t>
            </a:r>
            <a:r>
              <a:rPr lang="hu-HU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Inotai A,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Prins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C, Csanádi M, Vitezic D,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Codreanu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C, Kaló Z. Is there a reason for concern or is it just hype? – A systematic literature review of the clinical consequences of switching from originator biologics to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biosimilars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Expert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Biol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3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</a:t>
            </a:r>
            <a:r>
              <a:rPr lang="en-US" sz="13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2017. 17. 8. 915-926.</a:t>
            </a:r>
            <a:endParaRPr lang="hu-HU" sz="1300" i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15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8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500" dirty="0"/>
              <a:t>Policy environment in Central-Eastern Europe</a:t>
            </a: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1375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2300" dirty="0">
                <a:cs typeface="Arial" pitchFamily="34" charset="0"/>
              </a:rPr>
              <a:t>Economic constraints, especially in recent years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2300" dirty="0">
                <a:cs typeface="Arial" pitchFamily="34" charset="0"/>
              </a:rPr>
              <a:t>High budget impact of biological drugs. However, patients still have limited access to biologicals.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2300" dirty="0">
                <a:cs typeface="Arial" pitchFamily="34" charset="0"/>
              </a:rPr>
              <a:t>In several countries after the entry of </a:t>
            </a:r>
            <a:r>
              <a:rPr lang="en-US" sz="2300" dirty="0" err="1">
                <a:cs typeface="Arial" pitchFamily="34" charset="0"/>
              </a:rPr>
              <a:t>biosimilars</a:t>
            </a:r>
            <a:r>
              <a:rPr lang="en-US" sz="2300" dirty="0">
                <a:cs typeface="Arial" pitchFamily="34" charset="0"/>
              </a:rPr>
              <a:t>, the joint market share of the original biological drug and the biosimilar is decreasing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300" dirty="0">
                <a:cs typeface="Arial" pitchFamily="34" charset="0"/>
              </a:rPr>
              <a:t>Questions:</a:t>
            </a:r>
          </a:p>
          <a:p>
            <a:pPr marL="685800" lvl="1" indent="-320675">
              <a:spcBef>
                <a:spcPts val="0"/>
              </a:spcBef>
              <a:spcAft>
                <a:spcPts val="600"/>
              </a:spcAft>
              <a:buSzPct val="90000"/>
              <a:buFont typeface="+mj-lt"/>
              <a:buAutoNum type="arabicPeriod"/>
              <a:defRPr/>
            </a:pPr>
            <a:r>
              <a:rPr lang="en-US" sz="2300" dirty="0">
                <a:cs typeface="Arial" pitchFamily="34" charset="0"/>
              </a:rPr>
              <a:t>Why extended use of </a:t>
            </a:r>
            <a:r>
              <a:rPr lang="en-US" sz="2300" dirty="0" err="1">
                <a:cs typeface="Arial" pitchFamily="34" charset="0"/>
              </a:rPr>
              <a:t>biosimilars</a:t>
            </a:r>
            <a:r>
              <a:rPr lang="en-US" sz="2300" dirty="0">
                <a:cs typeface="Arial" pitchFamily="34" charset="0"/>
              </a:rPr>
              <a:t> is not an obvious solution for policy-makers? Is it an economic question or scientific question?</a:t>
            </a:r>
          </a:p>
          <a:p>
            <a:pPr marL="685800" lvl="1" indent="-320675">
              <a:spcBef>
                <a:spcPts val="0"/>
              </a:spcBef>
              <a:spcAft>
                <a:spcPts val="600"/>
              </a:spcAft>
              <a:buSzPct val="90000"/>
              <a:buFont typeface="+mj-lt"/>
              <a:buAutoNum type="arabicPeriod"/>
              <a:defRPr/>
            </a:pPr>
            <a:r>
              <a:rPr lang="en-US" sz="2300" dirty="0">
                <a:cs typeface="Arial" pitchFamily="34" charset="0"/>
              </a:rPr>
              <a:t>What is the balanced approach between handling risks and to benefit from potential savings?</a:t>
            </a:r>
          </a:p>
        </p:txBody>
      </p:sp>
    </p:spTree>
    <p:extLst>
      <p:ext uri="{BB962C8B-B14F-4D97-AF65-F5344CB8AC3E}">
        <p14:creationId xmlns:p14="http://schemas.microsoft.com/office/powerpoint/2010/main" val="328660757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284"/>
          </a:xfrm>
        </p:spPr>
        <p:txBody>
          <a:bodyPr/>
          <a:lstStyle/>
          <a:p>
            <a:pPr eaLnBrk="1" fontAlgn="ctr" hangingPunct="1">
              <a:spcBef>
                <a:spcPts val="1200"/>
              </a:spcBef>
            </a:pPr>
            <a:r>
              <a:rPr lang="en-GB" sz="2700" dirty="0"/>
              <a:t>Public administration of biosimilar medicines</a:t>
            </a:r>
            <a:endParaRPr lang="en-US" sz="2700" dirty="0"/>
          </a:p>
          <a:p>
            <a:pPr eaLnBrk="1" fontAlgn="ctr" hangingPunct="1">
              <a:spcBef>
                <a:spcPts val="1200"/>
              </a:spcBef>
            </a:pPr>
            <a:r>
              <a:rPr lang="en-GB" sz="2700" dirty="0"/>
              <a:t>Clinical guidelines</a:t>
            </a:r>
          </a:p>
          <a:p>
            <a:pPr eaLnBrk="1" fontAlgn="ctr" hangingPunct="1">
              <a:spcBef>
                <a:spcPts val="1200"/>
              </a:spcBef>
            </a:pPr>
            <a:r>
              <a:rPr lang="en-GB" sz="2700" dirty="0"/>
              <a:t>Evidence base of policy decisions</a:t>
            </a:r>
            <a:endParaRPr lang="en-US" sz="2700" dirty="0"/>
          </a:p>
          <a:p>
            <a:pPr eaLnBrk="1" fontAlgn="ctr" hangingPunct="1">
              <a:spcBef>
                <a:spcPts val="1200"/>
              </a:spcBef>
            </a:pPr>
            <a:r>
              <a:rPr lang="en-GB" sz="2700" dirty="0"/>
              <a:t>Management of uncertainty related to policy decisions</a:t>
            </a:r>
            <a:endParaRPr lang="en-US" sz="27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Necessary steps to </a:t>
            </a:r>
            <a:r>
              <a:rPr lang="en-US" sz="3600" dirty="0" err="1"/>
              <a:t>maximise</a:t>
            </a:r>
            <a:r>
              <a:rPr lang="en-US" sz="3600" dirty="0"/>
              <a:t> the societal benefits of biosimilars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2A66533-AFC6-42D4-9B5A-432CD8CF8A4B}"/>
              </a:ext>
            </a:extLst>
          </p:cNvPr>
          <p:cNvSpPr/>
          <p:nvPr/>
        </p:nvSpPr>
        <p:spPr>
          <a:xfrm>
            <a:off x="0" y="6163327"/>
            <a:ext cx="9144000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kumimoji="0" lang="hu-H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Ref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kumimoji="0" lang="hu-HU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Inotai 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Csan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á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di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M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Petrova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G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Bochenek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T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Tesar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T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York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K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Fuksa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L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Kostyuk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A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Lorenzovici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L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Egyed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K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Kaló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Z. </a:t>
            </a:r>
            <a:r>
              <a:rPr lang="en-GB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Patient Access, Unmet Medical Need, Expected Benefits And Concerns Related To Utilisation of </a:t>
            </a:r>
            <a:r>
              <a:rPr lang="en-GB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Biosimilars</a:t>
            </a:r>
            <a:r>
              <a:rPr lang="en-GB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In Eastern European Countries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Accepted for publication in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BioMed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Research International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 2017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kumimoji="0" lang="hu-HU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3870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947018"/>
              </p:ext>
            </p:extLst>
          </p:nvPr>
        </p:nvGraphicFramePr>
        <p:xfrm>
          <a:off x="107504" y="548681"/>
          <a:ext cx="8928992" cy="5596808"/>
        </p:xfrm>
        <a:graphic>
          <a:graphicData uri="http://schemas.openxmlformats.org/drawingml/2006/table">
            <a:tbl>
              <a:tblPr firstRow="1" firstCol="1" bandRow="1"/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3486966352"/>
                    </a:ext>
                  </a:extLst>
                </a:gridCol>
                <a:gridCol w="7200800">
                  <a:extLst>
                    <a:ext uri="{9D8B030D-6E8A-4147-A177-3AD203B41FA5}">
                      <a16:colId xmlns:a16="http://schemas.microsoft.com/office/drawing/2014/main" xmlns="" val="912625155"/>
                    </a:ext>
                  </a:extLst>
                </a:gridCol>
              </a:tblGrid>
              <a:tr h="7896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Areas for intervention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Potential policy actions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4916107"/>
                  </a:ext>
                </a:extLst>
              </a:tr>
              <a:tr h="26623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Public administration of biosimilar medicines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Expedited price and reimbursement 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process to facilitate timely market entry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7775094"/>
                  </a:ext>
                </a:extLst>
              </a:tr>
              <a:tr h="2662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dministrative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tools and </a:t>
                      </a: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policy measures to incentivize </a:t>
                      </a:r>
                      <a:r>
                        <a:rPr lang="hu-HU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use</a:t>
                      </a:r>
                      <a:r>
                        <a:rPr lang="hu-HU" sz="20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more affordable </a:t>
                      </a: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biosimilars  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9062275"/>
                  </a:ext>
                </a:extLst>
              </a:tr>
              <a:tr h="665583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Clinical guidelines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Multisource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biologic medicines should </a:t>
                      </a: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 first line biologic therapy 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for all patients. More expensive </a:t>
                      </a: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patented biologic medicines 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with no proven significant clinical benefit compared to biosimilar medicines should be </a:t>
                      </a: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only second line 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options.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1551156"/>
                  </a:ext>
                </a:extLst>
              </a:tr>
              <a:tr h="3993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Single switch 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 patients from original biologic medicine to more affordable biosimilar alternative under medical supervision should be mandated </a:t>
                      </a: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after patent expiry.  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720775"/>
                  </a:ext>
                </a:extLst>
              </a:tr>
              <a:tr h="3993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Physicians should not only be informed about scientific evidence on biosimilars but also guided on how to </a:t>
                      </a: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educate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appropriately </a:t>
                      </a: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their patients 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on these medicines.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519883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468" y="14001"/>
            <a:ext cx="9176467" cy="462671"/>
          </a:xfrm>
        </p:spPr>
        <p:txBody>
          <a:bodyPr>
            <a:noAutofit/>
          </a:bodyPr>
          <a:lstStyle/>
          <a:p>
            <a:pPr algn="ctr"/>
            <a:r>
              <a:rPr lang="hu-HU" sz="3200" dirty="0"/>
              <a:t>Policies to maximise societal benefit of biosimilars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0" y="6163327"/>
            <a:ext cx="9144000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kumimoji="0" lang="hu-H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Ref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kumimoji="0" lang="hu-HU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Inotai 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Csan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á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di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M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Petrova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G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Bochenek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T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Tesar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T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York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K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Fuksa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L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Kostyuk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A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Lorenzovici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L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Egyed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K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Kaló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Z. </a:t>
            </a:r>
            <a:r>
              <a:rPr lang="en-GB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Patient Access, Unmet Medical Need, Expected Benefits And Concerns Related To Utilisation of </a:t>
            </a:r>
            <a:r>
              <a:rPr lang="en-GB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Biosimilars</a:t>
            </a:r>
            <a:r>
              <a:rPr lang="en-GB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In Eastern European Countries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Accepted for publication in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BioMed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Research International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 2017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kumimoji="0" lang="hu-HU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053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074025"/>
              </p:ext>
            </p:extLst>
          </p:nvPr>
        </p:nvGraphicFramePr>
        <p:xfrm>
          <a:off x="107504" y="620688"/>
          <a:ext cx="8928992" cy="5472610"/>
        </p:xfrm>
        <a:graphic>
          <a:graphicData uri="http://schemas.openxmlformats.org/drawingml/2006/table">
            <a:tbl>
              <a:tblPr firstRow="1" firstCol="1" bandRow="1"/>
              <a:tblGrid>
                <a:gridCol w="1860206">
                  <a:extLst>
                    <a:ext uri="{9D8B030D-6E8A-4147-A177-3AD203B41FA5}">
                      <a16:colId xmlns:a16="http://schemas.microsoft.com/office/drawing/2014/main" xmlns="" val="3486966352"/>
                    </a:ext>
                  </a:extLst>
                </a:gridCol>
                <a:gridCol w="7068786">
                  <a:extLst>
                    <a:ext uri="{9D8B030D-6E8A-4147-A177-3AD203B41FA5}">
                      <a16:colId xmlns:a16="http://schemas.microsoft.com/office/drawing/2014/main" xmlns="" val="912625155"/>
                    </a:ext>
                  </a:extLst>
                </a:gridCol>
              </a:tblGrid>
              <a:tr h="7682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Areas for intervention</a:t>
                      </a:r>
                      <a:endParaRPr lang="en-GB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Potential policy actions</a:t>
                      </a:r>
                      <a:endParaRPr lang="en-GB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4916107"/>
                  </a:ext>
                </a:extLst>
              </a:tr>
              <a:tr h="109452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Evidence base of policy decisions</a:t>
                      </a:r>
                      <a:endParaRPr lang="en-GB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u-HU" sz="2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CEA or CUA</a:t>
                      </a:r>
                      <a:r>
                        <a:rPr lang="en-GB" sz="2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applied 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judge the full economic value of biosimilar medicines </a:t>
                      </a:r>
                      <a:r>
                        <a:rPr lang="hu-HU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except when biosimilars are compared to their original biologic alternative for treatment naïve patients</a:t>
                      </a:r>
                      <a:r>
                        <a:rPr lang="hu-HU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en-GB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47940"/>
                  </a:ext>
                </a:extLst>
              </a:tr>
              <a:tr h="10945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u-HU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applied to estimate 1) savings from biosimilar medicines, if no patient access limit to biologic medicines, or 2</a:t>
                      </a:r>
                      <a:r>
                        <a:rPr lang="en-GB" sz="2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 incremental budget, if 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patient </a:t>
                      </a:r>
                      <a:r>
                        <a:rPr lang="en-GB" sz="2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access 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biologic medicines is </a:t>
                      </a:r>
                      <a:r>
                        <a:rPr lang="en-GB" sz="2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restricted.  </a:t>
                      </a:r>
                      <a:endParaRPr lang="en-GB" sz="2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7749285"/>
                  </a:ext>
                </a:extLst>
              </a:tr>
              <a:tr h="109452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Management of uncertainty related to policy decisions</a:t>
                      </a:r>
                      <a:endParaRPr lang="en-GB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Ex-ante risk management: </a:t>
                      </a:r>
                      <a:r>
                        <a:rPr lang="hu-HU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</a:t>
                      </a:r>
                      <a:r>
                        <a:rPr lang="en-GB" sz="21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lculation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GB" sz="2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threshold for the risk of immunogenicity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where not switching to biosimilar medicines is the preferred option from the payers’ perspective.</a:t>
                      </a:r>
                      <a:endParaRPr lang="en-GB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4131400"/>
                  </a:ext>
                </a:extLst>
              </a:tr>
              <a:tr h="14208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Ex-post risk management: mandate pharmacovigilance </a:t>
                      </a:r>
                      <a:r>
                        <a:rPr lang="en-GB" sz="2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data collection and risk-management 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plan in case of increased risk of immunogenicity. </a:t>
                      </a:r>
                      <a:r>
                        <a:rPr lang="hu-HU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en-GB" sz="21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isk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management plan </a:t>
                      </a:r>
                      <a:r>
                        <a:rPr lang="hu-HU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en-GB" sz="2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ay include risk-sharing agreements with manufacturers</a:t>
                      </a:r>
                      <a:endParaRPr lang="en-GB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35" marR="39935" marT="72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548137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6443"/>
            <a:ext cx="9144000" cy="637131"/>
          </a:xfrm>
        </p:spPr>
        <p:txBody>
          <a:bodyPr>
            <a:noAutofit/>
          </a:bodyPr>
          <a:lstStyle/>
          <a:p>
            <a:pPr algn="ctr"/>
            <a:r>
              <a:rPr lang="hu-HU" sz="3200" dirty="0"/>
              <a:t>Policies to maximise societal benefit of biosimilars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0" y="6163327"/>
            <a:ext cx="9144000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kumimoji="0" lang="hu-H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Ref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kumimoji="0" lang="hu-HU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Inotai 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Csan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á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di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M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Petrova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G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Bochenek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T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Tesar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T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York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K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Fuksa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L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Kostyuk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A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Lorenzovici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L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Egyed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K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Kaló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Z. </a:t>
            </a:r>
            <a:r>
              <a:rPr lang="en-GB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Patient Access, Unmet Medical Need, Expected Benefits And Concerns Related To Utilisation of </a:t>
            </a:r>
            <a:r>
              <a:rPr lang="en-GB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Biosimilars</a:t>
            </a:r>
            <a:r>
              <a:rPr lang="en-GB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In Eastern European Countries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Accepted for publication in BioMed Research International. 2017 </a:t>
            </a:r>
            <a:endParaRPr kumimoji="0" lang="hu-HU" sz="1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6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2950" y="2060848"/>
            <a:ext cx="8316924" cy="3186354"/>
          </a:xfrm>
        </p:spPr>
        <p:txBody>
          <a:bodyPr/>
          <a:lstStyle/>
          <a:p>
            <a:pPr marL="445294" indent="-342900">
              <a:spcBef>
                <a:spcPts val="1800"/>
              </a:spcBef>
            </a:pPr>
            <a:r>
              <a:rPr lang="en-US" sz="2700" i="1" dirty="0"/>
              <a:t>Disinvestment aspect: </a:t>
            </a:r>
            <a:r>
              <a:rPr lang="en-US" sz="2700" dirty="0"/>
              <a:t>Reduce health care expenditure without compromising health outcomes</a:t>
            </a:r>
            <a:r>
              <a:rPr lang="hu-HU" sz="2700" dirty="0"/>
              <a:t> </a:t>
            </a:r>
            <a:r>
              <a:rPr lang="hu-HU" sz="2700" dirty="0">
                <a:sym typeface="Symbol" panose="05050102010706020507" pitchFamily="18" charset="2"/>
              </a:rPr>
              <a:t> </a:t>
            </a:r>
            <a:r>
              <a:rPr lang="hu-HU" sz="2700" b="1" u="sng" dirty="0">
                <a:sym typeface="Symbol" panose="05050102010706020507" pitchFamily="18" charset="2"/>
              </a:rPr>
              <a:t>sustainability of health care financing</a:t>
            </a:r>
            <a:r>
              <a:rPr lang="en-US" sz="2700" b="1" u="sng" dirty="0"/>
              <a:t> </a:t>
            </a:r>
          </a:p>
          <a:p>
            <a:pPr marL="445294" indent="-342900">
              <a:spcBef>
                <a:spcPts val="1800"/>
              </a:spcBef>
            </a:pPr>
            <a:r>
              <a:rPr lang="en-US" sz="2700" i="1" dirty="0"/>
              <a:t>Investment aspect: </a:t>
            </a:r>
            <a:r>
              <a:rPr lang="en-US" sz="2700" dirty="0"/>
              <a:t>Increase population health gain by improved patient access without increasing health expenditure</a:t>
            </a:r>
            <a:r>
              <a:rPr lang="hu-HU" sz="2700" dirty="0"/>
              <a:t> </a:t>
            </a:r>
            <a:r>
              <a:rPr lang="hu-HU" sz="2700" dirty="0">
                <a:sym typeface="Symbol" panose="05050102010706020507" pitchFamily="18" charset="2"/>
              </a:rPr>
              <a:t> </a:t>
            </a:r>
            <a:r>
              <a:rPr lang="hu-HU" sz="2700" b="1" u="sng" dirty="0">
                <a:sym typeface="Symbol" panose="05050102010706020507" pitchFamily="18" charset="2"/>
              </a:rPr>
              <a:t>health improvement</a:t>
            </a:r>
            <a:endParaRPr lang="en-US" sz="2700" b="1" u="sng" dirty="0"/>
          </a:p>
          <a:p>
            <a:endParaRPr lang="en-US" sz="1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14946" cy="108012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Off-patent medicines: </a:t>
            </a:r>
            <a:br>
              <a:rPr lang="en-US" sz="3600" dirty="0"/>
            </a:br>
            <a:r>
              <a:rPr lang="en-US" sz="3600" dirty="0"/>
              <a:t>objectives of pharmaceutical policies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411760" y="6364287"/>
            <a:ext cx="673224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hu-HU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Ref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Kaló Z, </a:t>
            </a:r>
            <a:r>
              <a:rPr lang="en-US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Holtorf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AP, Alfonso-</a:t>
            </a:r>
            <a:r>
              <a:rPr lang="en-US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Cristancho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R, Shen J, Ágh T, Inotai A, Brixner D. Need for Multicriteria Evaluation of Generic Drug Policies, Value in Health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2015</a:t>
            </a:r>
            <a:r>
              <a:rPr lang="hu-HU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18. 346-351. </a:t>
            </a:r>
          </a:p>
        </p:txBody>
      </p:sp>
    </p:spTree>
    <p:extLst>
      <p:ext uri="{BB962C8B-B14F-4D97-AF65-F5344CB8AC3E}">
        <p14:creationId xmlns:p14="http://schemas.microsoft.com/office/powerpoint/2010/main" val="131478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68103"/>
          <a:ext cx="82296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Biosimilar medicines: a game changer for</a:t>
            </a:r>
            <a:r>
              <a:rPr lang="hu-HU" dirty="0"/>
              <a:t>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3958" y="3158971"/>
            <a:ext cx="756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95179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68533" y="908720"/>
            <a:ext cx="8451939" cy="30904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dirty="0"/>
              <a:t>In lower income countries </a:t>
            </a:r>
            <a:r>
              <a:rPr lang="en-US" sz="1800" dirty="0"/>
              <a:t>the accessibility of patients to high cost </a:t>
            </a:r>
            <a:r>
              <a:rPr lang="hu-HU" sz="1800" dirty="0"/>
              <a:t>biological </a:t>
            </a:r>
            <a:r>
              <a:rPr lang="en-US" sz="1800" dirty="0"/>
              <a:t>medicines may be limited</a:t>
            </a:r>
            <a:r>
              <a:rPr lang="hu-HU" sz="1800" dirty="0"/>
              <a:t>, because sustainability of health care financing is facilitated by implementing volume limits, influencing</a:t>
            </a:r>
            <a:endParaRPr lang="en-US" sz="1800" dirty="0"/>
          </a:p>
          <a:p>
            <a:pPr marL="374782" lvl="1" indent="-184643">
              <a:spcBef>
                <a:spcPts val="311"/>
              </a:spcBef>
              <a:buFont typeface="+mj-lt"/>
              <a:buAutoNum type="arabicPeriod"/>
            </a:pPr>
            <a:r>
              <a:rPr lang="en-US" sz="1800" dirty="0" err="1"/>
              <a:t>presc</a:t>
            </a:r>
            <a:r>
              <a:rPr lang="hu-HU" sz="1800" dirty="0"/>
              <a:t>r</a:t>
            </a:r>
            <a:r>
              <a:rPr lang="en-US" sz="1800" dirty="0" err="1"/>
              <a:t>ibers</a:t>
            </a:r>
            <a:r>
              <a:rPr lang="en-US" sz="1800" dirty="0"/>
              <a:t>: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hu-HU" sz="1800" dirty="0"/>
              <a:t>financing protocols to allow presciptions only for subgroup of patients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en-US" sz="1800" dirty="0"/>
              <a:t>volume limit for individual prescribers or health care institutions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en-US" sz="1800" dirty="0"/>
              <a:t>second-line reimbursement only after the first-line therapy fails</a:t>
            </a:r>
            <a:endParaRPr lang="hu-HU" sz="1800" dirty="0"/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hu-HU" sz="1800" dirty="0"/>
              <a:t>prescription is limited to selected centers</a:t>
            </a:r>
            <a:endParaRPr lang="en-US" sz="1800" dirty="0"/>
          </a:p>
          <a:p>
            <a:pPr marL="374782" lvl="1" indent="-184643">
              <a:spcBef>
                <a:spcPts val="311"/>
              </a:spcBef>
              <a:buFont typeface="+mj-lt"/>
              <a:buAutoNum type="arabicPeriod"/>
            </a:pPr>
            <a:r>
              <a:rPr lang="en-US" sz="1800" dirty="0"/>
              <a:t>patients: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hu-HU" sz="1800" dirty="0"/>
              <a:t>waiting lists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hu-HU" sz="1800" dirty="0"/>
              <a:t>limited treatment duration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en-US" sz="1800" dirty="0"/>
              <a:t>significant copayment</a:t>
            </a:r>
            <a:r>
              <a:rPr lang="hu-HU" sz="1800" dirty="0"/>
              <a:t> for biological medicines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hu-HU" sz="1800" dirty="0"/>
              <a:t>signficant copayment for related services 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hu-HU" sz="1800" dirty="0"/>
              <a:t>significant travel time and costs to prescribing centers</a:t>
            </a:r>
            <a:endParaRPr lang="en-US" sz="1800" dirty="0"/>
          </a:p>
          <a:p>
            <a:pPr marL="374782" lvl="1" indent="-184643">
              <a:spcBef>
                <a:spcPts val="311"/>
              </a:spcBef>
              <a:buFont typeface="+mj-lt"/>
              <a:buAutoNum type="arabicPeriod"/>
            </a:pPr>
            <a:r>
              <a:rPr lang="en-US" sz="1800" dirty="0"/>
              <a:t>manufacturers: 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hu-HU" sz="1800" dirty="0"/>
              <a:t>delayed reimbursement </a:t>
            </a:r>
          </a:p>
          <a:p>
            <a:pPr marL="558326" lvl="2" indent="-202229">
              <a:buFont typeface="Calibri" panose="020F0502020204030204" pitchFamily="34" charset="0"/>
              <a:buChar char="─"/>
            </a:pPr>
            <a:r>
              <a:rPr lang="en-US" sz="1800" dirty="0"/>
              <a:t>price-volume agreement</a:t>
            </a:r>
          </a:p>
          <a:p>
            <a:pPr marL="0" lvl="1" indent="0" algn="ctr">
              <a:spcBef>
                <a:spcPts val="1200"/>
              </a:spcBef>
              <a:buSzPct val="68000"/>
              <a:buNone/>
            </a:pPr>
            <a:r>
              <a:rPr lang="en-GB" sz="1800" b="1" dirty="0">
                <a:solidFill>
                  <a:srgbClr val="FF0000"/>
                </a:solidFill>
              </a:rPr>
              <a:t>Biosimilars at lower price can improve patient access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68533" y="260648"/>
            <a:ext cx="8280920" cy="404013"/>
          </a:xfrm>
        </p:spPr>
        <p:txBody>
          <a:bodyPr>
            <a:noAutofit/>
          </a:bodyPr>
          <a:lstStyle/>
          <a:p>
            <a:pPr algn="ctr"/>
            <a:r>
              <a:rPr lang="hu-HU" sz="2800" dirty="0"/>
              <a:t>Opportunity for the i</a:t>
            </a:r>
            <a:r>
              <a:rPr lang="en-US" sz="2800" dirty="0" err="1"/>
              <a:t>nvestment</a:t>
            </a:r>
            <a:r>
              <a:rPr lang="en-US" sz="2800" dirty="0"/>
              <a:t> aspect of biosimilars</a:t>
            </a:r>
            <a:r>
              <a:rPr lang="hu-HU" sz="2800" dirty="0"/>
              <a:t> i</a:t>
            </a:r>
            <a:r>
              <a:rPr lang="en-US" sz="2800" dirty="0"/>
              <a:t>n Eastern European countries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1114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31" name="Group 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133618"/>
              </p:ext>
            </p:extLst>
          </p:nvPr>
        </p:nvGraphicFramePr>
        <p:xfrm>
          <a:off x="323528" y="1268760"/>
          <a:ext cx="8712968" cy="4449312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633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53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00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540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latin typeface="Calibri" panose="020F0502020204030204" pitchFamily="34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Originator is reimbursed without access limits to patients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Originator is reimbursed with access limits to patients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Originator is not reimbursed 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0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Value proposition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2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savings in drug budget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no increase in drug budget</a:t>
                      </a:r>
                    </a:p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improved patient access</a:t>
                      </a:r>
                    </a:p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  <a:sym typeface="Symbol"/>
                        </a:rPr>
                        <a:t>health</a:t>
                      </a:r>
                      <a:r>
                        <a:rPr kumimoji="0" lang="en-US" sz="2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 gain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potential increase in drug budget</a:t>
                      </a:r>
                    </a:p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health gain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4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51515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Decision context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23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Disinvestment	</a:t>
                      </a:r>
                      <a:endParaRPr kumimoji="0" lang="en-US" sz="23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151515"/>
                        </a:solidFill>
                        <a:effectLst/>
                        <a:latin typeface="Calibri" panose="020F0502020204030204" pitchFamily="34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3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Re-investment of savings </a:t>
                      </a:r>
                      <a:endParaRPr kumimoji="0" lang="en-US" sz="23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3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Investment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93610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dirty="0"/>
              <a:t>Value proposition of biosimilar medicines</a:t>
            </a:r>
            <a:endParaRPr lang="en-US" sz="3600" i="1" dirty="0"/>
          </a:p>
        </p:txBody>
      </p:sp>
      <p:sp>
        <p:nvSpPr>
          <p:cNvPr id="2" name="Rectangle 1"/>
          <p:cNvSpPr/>
          <p:nvPr/>
        </p:nvSpPr>
        <p:spPr>
          <a:xfrm>
            <a:off x="971600" y="6362164"/>
            <a:ext cx="817240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sz="1400" i="1" dirty="0">
                <a:latin typeface="Calibri" panose="020F0502020204030204" pitchFamily="34" charset="0"/>
              </a:rPr>
              <a:t>Ref: Inotai A, Csanádi M, Vitezic D, </a:t>
            </a:r>
            <a:r>
              <a:rPr lang="en-US" sz="1400" i="1" dirty="0" err="1">
                <a:latin typeface="Calibri" panose="020F0502020204030204" pitchFamily="34" charset="0"/>
              </a:rPr>
              <a:t>Francetic</a:t>
            </a:r>
            <a:r>
              <a:rPr lang="en-US" sz="1400" i="1" dirty="0">
                <a:latin typeface="Calibri" panose="020F0502020204030204" pitchFamily="34" charset="0"/>
              </a:rPr>
              <a:t> I, </a:t>
            </a:r>
            <a:r>
              <a:rPr lang="en-US" sz="1400" i="1" dirty="0" err="1">
                <a:latin typeface="Calibri" panose="020F0502020204030204" pitchFamily="34" charset="0"/>
              </a:rPr>
              <a:t>Tesar</a:t>
            </a:r>
            <a:r>
              <a:rPr lang="en-US" sz="1400" i="1" dirty="0">
                <a:latin typeface="Calibri" panose="020F0502020204030204" pitchFamily="34" charset="0"/>
              </a:rPr>
              <a:t> T, </a:t>
            </a:r>
            <a:r>
              <a:rPr lang="en-US" sz="1400" i="1" dirty="0" err="1">
                <a:latin typeface="Calibri" panose="020F0502020204030204" pitchFamily="34" charset="0"/>
              </a:rPr>
              <a:t>Bochenek</a:t>
            </a:r>
            <a:r>
              <a:rPr lang="en-US" sz="1400" i="1" dirty="0">
                <a:latin typeface="Calibri" panose="020F0502020204030204" pitchFamily="34" charset="0"/>
              </a:rPr>
              <a:t> T, Lorenzovici L, Dylst P, Kaló Z. Policy Practices to </a:t>
            </a:r>
            <a:r>
              <a:rPr lang="en-US" sz="1400" i="1" dirty="0" err="1">
                <a:latin typeface="Calibri" panose="020F0502020204030204" pitchFamily="34" charset="0"/>
              </a:rPr>
              <a:t>Maximise</a:t>
            </a:r>
            <a:r>
              <a:rPr lang="en-US" sz="1400" i="1" dirty="0">
                <a:latin typeface="Calibri" panose="020F0502020204030204" pitchFamily="34" charset="0"/>
              </a:rPr>
              <a:t> Social Benefit from </a:t>
            </a:r>
            <a:r>
              <a:rPr lang="en-US" sz="1400" i="1" dirty="0" err="1">
                <a:latin typeface="Calibri" panose="020F0502020204030204" pitchFamily="34" charset="0"/>
              </a:rPr>
              <a:t>Biosimilars</a:t>
            </a:r>
            <a:r>
              <a:rPr lang="en-US" sz="1400" i="1" dirty="0">
                <a:latin typeface="Calibri" panose="020F0502020204030204" pitchFamily="34" charset="0"/>
              </a:rPr>
              <a:t>. Journal of Bioequivalence &amp; Bioavailability. 2017. 9. 467-472.</a:t>
            </a:r>
          </a:p>
        </p:txBody>
      </p:sp>
    </p:spTree>
    <p:extLst>
      <p:ext uri="{BB962C8B-B14F-4D97-AF65-F5344CB8AC3E}">
        <p14:creationId xmlns:p14="http://schemas.microsoft.com/office/powerpoint/2010/main" val="384296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343784" y="1717211"/>
            <a:ext cx="8154673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patent </a:t>
            </a:r>
            <a:endParaRPr lang="hu-HU" dirty="0">
              <a:solidFill>
                <a:prstClr val="black">
                  <a:lumMod val="10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expiry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345548" y="3184748"/>
            <a:ext cx="802492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patent</a:t>
            </a:r>
            <a:endParaRPr lang="hu-HU" dirty="0">
              <a:solidFill>
                <a:prstClr val="black">
                  <a:lumMod val="10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expiry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2090681" y="459785"/>
            <a:ext cx="156645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Non-biologic </a:t>
            </a:r>
          </a:p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medicine</a:t>
            </a:r>
            <a:endParaRPr lang="en-GB" sz="2000" dirty="0">
              <a:solidFill>
                <a:prstClr val="black">
                  <a:lumMod val="10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4853217" y="459116"/>
            <a:ext cx="1273105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Biosimilar </a:t>
            </a:r>
          </a:p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medicine</a:t>
            </a:r>
            <a:endParaRPr lang="en-GB" sz="2000" dirty="0">
              <a:solidFill>
                <a:prstClr val="black">
                  <a:lumMod val="10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139559" y="459116"/>
            <a:ext cx="29438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Original</a:t>
            </a:r>
          </a:p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biologic medicine</a:t>
            </a: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2354708" y="1865010"/>
            <a:ext cx="70403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4800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7294958" y="1865010"/>
            <a:ext cx="70403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1200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5106796" y="1888729"/>
            <a:ext cx="58932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N/A</a:t>
            </a:r>
            <a:endParaRPr lang="en-GB" sz="2000" dirty="0">
              <a:solidFill>
                <a:prstClr val="black">
                  <a:lumMod val="10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374276" y="3317499"/>
            <a:ext cx="70403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3800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7485307" y="3317499"/>
            <a:ext cx="57419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5062328" y="3317499"/>
            <a:ext cx="70403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2000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6184026" y="2591254"/>
            <a:ext cx="70403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1000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3924600" y="2660913"/>
            <a:ext cx="70403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1000</a:t>
            </a:r>
          </a:p>
        </p:txBody>
      </p:sp>
      <p:cxnSp>
        <p:nvCxnSpPr>
          <p:cNvPr id="21" name="Egyenes összekötő nyíllal 20"/>
          <p:cNvCxnSpPr/>
          <p:nvPr/>
        </p:nvCxnSpPr>
        <p:spPr>
          <a:xfrm>
            <a:off x="2776324" y="2501026"/>
            <a:ext cx="0" cy="563940"/>
          </a:xfrm>
          <a:prstGeom prst="straightConnector1">
            <a:avLst/>
          </a:prstGeom>
          <a:ln w="25400">
            <a:solidFill>
              <a:schemeClr val="tx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>
            <a:off x="3342046" y="2429867"/>
            <a:ext cx="645773" cy="321997"/>
          </a:xfrm>
          <a:prstGeom prst="straightConnector1">
            <a:avLst/>
          </a:prstGeom>
          <a:ln w="25400">
            <a:solidFill>
              <a:schemeClr val="tx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 flipH="1">
            <a:off x="6811073" y="2429869"/>
            <a:ext cx="403831" cy="231268"/>
          </a:xfrm>
          <a:prstGeom prst="straightConnector1">
            <a:avLst/>
          </a:prstGeom>
          <a:ln w="25400">
            <a:solidFill>
              <a:schemeClr val="tx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/>
          <p:nvPr/>
        </p:nvCxnSpPr>
        <p:spPr>
          <a:xfrm>
            <a:off x="4633588" y="2995585"/>
            <a:ext cx="563940" cy="241942"/>
          </a:xfrm>
          <a:prstGeom prst="straightConnector1">
            <a:avLst/>
          </a:prstGeom>
          <a:ln w="25400">
            <a:solidFill>
              <a:schemeClr val="tx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 flipH="1">
            <a:off x="5681416" y="2913754"/>
            <a:ext cx="565718" cy="323776"/>
          </a:xfrm>
          <a:prstGeom prst="straightConnector1">
            <a:avLst/>
          </a:prstGeom>
          <a:ln w="25400">
            <a:solidFill>
              <a:schemeClr val="tx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elé nyíl 30"/>
          <p:cNvSpPr/>
          <p:nvPr/>
        </p:nvSpPr>
        <p:spPr>
          <a:xfrm>
            <a:off x="6489074" y="3064969"/>
            <a:ext cx="161887" cy="1049603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Lefelé nyíl 31"/>
          <p:cNvSpPr/>
          <p:nvPr/>
        </p:nvSpPr>
        <p:spPr>
          <a:xfrm>
            <a:off x="4229759" y="3064969"/>
            <a:ext cx="161887" cy="1049603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5663623" y="4180961"/>
            <a:ext cx="246514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sz="2000" dirty="0" err="1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</a:t>
            </a: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health with cost-savings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3260209" y="4183949"/>
            <a:ext cx="217926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GB" sz="2000" dirty="0" err="1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</a:t>
            </a: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gain at additional cost</a:t>
            </a:r>
          </a:p>
        </p:txBody>
      </p:sp>
      <p:cxnSp>
        <p:nvCxnSpPr>
          <p:cNvPr id="35" name="Egyenes összekötő nyíllal 34"/>
          <p:cNvCxnSpPr/>
          <p:nvPr/>
        </p:nvCxnSpPr>
        <p:spPr>
          <a:xfrm>
            <a:off x="7780619" y="2501026"/>
            <a:ext cx="0" cy="563940"/>
          </a:xfrm>
          <a:prstGeom prst="straightConnector1">
            <a:avLst/>
          </a:prstGeom>
          <a:ln w="25400">
            <a:solidFill>
              <a:schemeClr val="tx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>
            <a:cxnSpLocks/>
          </p:cNvCxnSpPr>
          <p:nvPr/>
        </p:nvCxnSpPr>
        <p:spPr>
          <a:xfrm>
            <a:off x="1996206" y="379256"/>
            <a:ext cx="6510243" cy="0"/>
          </a:xfrm>
          <a:prstGeom prst="line">
            <a:avLst/>
          </a:prstGeom>
          <a:ln w="34925"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zövegdoboz 37"/>
          <p:cNvSpPr txBox="1"/>
          <p:nvPr/>
        </p:nvSpPr>
        <p:spPr>
          <a:xfrm>
            <a:off x="4309815" y="-27384"/>
            <a:ext cx="184537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</a:rPr>
              <a:t>Treatment arms</a:t>
            </a:r>
          </a:p>
        </p:txBody>
      </p:sp>
      <p:sp>
        <p:nvSpPr>
          <p:cNvPr id="42" name="Szövegdoboz 41"/>
          <p:cNvSpPr txBox="1"/>
          <p:nvPr/>
        </p:nvSpPr>
        <p:spPr>
          <a:xfrm rot="16200000">
            <a:off x="7612371" y="2669198"/>
            <a:ext cx="222054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patients</a:t>
            </a:r>
          </a:p>
        </p:txBody>
      </p:sp>
      <p:sp>
        <p:nvSpPr>
          <p:cNvPr id="47" name="Szövegdoboz 46"/>
          <p:cNvSpPr txBox="1"/>
          <p:nvPr/>
        </p:nvSpPr>
        <p:spPr>
          <a:xfrm>
            <a:off x="1996206" y="5987250"/>
            <a:ext cx="684584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Improved population h</a:t>
            </a:r>
            <a:r>
              <a:rPr lang="en-GB" sz="2000" dirty="0" err="1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</a:t>
            </a: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 neutral budget impact</a:t>
            </a:r>
          </a:p>
        </p:txBody>
      </p:sp>
      <p:sp>
        <p:nvSpPr>
          <p:cNvPr id="5" name="Rectangle 4"/>
          <p:cNvSpPr/>
          <p:nvPr/>
        </p:nvSpPr>
        <p:spPr>
          <a:xfrm>
            <a:off x="2373449" y="1292023"/>
            <a:ext cx="891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1000 €</a:t>
            </a:r>
            <a:endParaRPr lang="hu-HU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19451" y="1259850"/>
            <a:ext cx="891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3000 €</a:t>
            </a:r>
            <a:endParaRPr lang="hu-HU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33363" y="1249639"/>
            <a:ext cx="891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5000 €</a:t>
            </a:r>
            <a:endParaRPr lang="hu-HU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Curved Up Arrow 22"/>
          <p:cNvSpPr/>
          <p:nvPr/>
        </p:nvSpPr>
        <p:spPr>
          <a:xfrm flipH="1">
            <a:off x="4212919" y="5104389"/>
            <a:ext cx="2438042" cy="512349"/>
          </a:xfrm>
          <a:prstGeom prst="curved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2470" tIns="51235" rIns="102470" bIns="5123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</a:pPr>
            <a:endParaRPr lang="hu-HU" sz="16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39091" y="1254724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12338" fontAlgn="auto">
              <a:spcBef>
                <a:spcPts val="0"/>
              </a:spcBef>
              <a:spcAft>
                <a:spcPts val="0"/>
              </a:spcAft>
            </a:pPr>
            <a:r>
              <a:rPr lang="hu-HU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Drug price</a:t>
            </a:r>
          </a:p>
        </p:txBody>
      </p:sp>
      <p:sp>
        <p:nvSpPr>
          <p:cNvPr id="41" name="Szövegdoboz 46"/>
          <p:cNvSpPr txBox="1"/>
          <p:nvPr/>
        </p:nvSpPr>
        <p:spPr>
          <a:xfrm>
            <a:off x="4106926" y="5584152"/>
            <a:ext cx="27469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2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dirty="0">
                <a:solidFill>
                  <a:prstClr val="black">
                    <a:lumMod val="1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Re-investment</a:t>
            </a:r>
            <a:endParaRPr lang="en-GB" sz="2000" dirty="0">
              <a:solidFill>
                <a:prstClr val="black">
                  <a:lumMod val="10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3" name="Egyenes összekötő 36"/>
          <p:cNvCxnSpPr>
            <a:cxnSpLocks/>
          </p:cNvCxnSpPr>
          <p:nvPr/>
        </p:nvCxnSpPr>
        <p:spPr>
          <a:xfrm flipV="1">
            <a:off x="1979712" y="1164329"/>
            <a:ext cx="6562924" cy="2673"/>
          </a:xfrm>
          <a:prstGeom prst="line">
            <a:avLst/>
          </a:prstGeom>
          <a:ln w="34925"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71599" y="6381328"/>
            <a:ext cx="8172401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Ref: Inotai A, Csanádi M, Vitezic D,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Francetic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I,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Tesar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T,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Bochenek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T, Lorenzovici L, Dylst P, Kaló Z. Policy Practices to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Maximise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Social Benefit from </a:t>
            </a:r>
            <a:r>
              <a:rPr lang="en-US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Biosimilars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. Journal of Bioequivalence &amp; Bioavailability. 2017. 9. 467-472.</a:t>
            </a:r>
          </a:p>
        </p:txBody>
      </p:sp>
    </p:spTree>
    <p:extLst>
      <p:ext uri="{BB962C8B-B14F-4D97-AF65-F5344CB8AC3E}">
        <p14:creationId xmlns:p14="http://schemas.microsoft.com/office/powerpoint/2010/main" val="39992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24517" y="1556792"/>
            <a:ext cx="8694966" cy="4525963"/>
          </a:xfrm>
        </p:spPr>
        <p:txBody>
          <a:bodyPr/>
          <a:lstStyle/>
          <a:p>
            <a:pPr>
              <a:spcBef>
                <a:spcPts val="1800"/>
              </a:spcBef>
              <a:defRPr/>
            </a:pPr>
            <a:r>
              <a:rPr lang="en-US" sz="2500" dirty="0" err="1"/>
              <a:t>Biosimilars</a:t>
            </a:r>
            <a:r>
              <a:rPr lang="en-US" sz="2500" dirty="0"/>
              <a:t> offer therapeutic equivalence with original biologics at reduced drug price for </a:t>
            </a:r>
            <a:r>
              <a:rPr lang="en-US" sz="2500" i="1" dirty="0"/>
              <a:t>de novo </a:t>
            </a:r>
            <a:r>
              <a:rPr lang="en-US" sz="2500" dirty="0"/>
              <a:t>patients</a:t>
            </a:r>
          </a:p>
          <a:p>
            <a:pPr>
              <a:spcBef>
                <a:spcPts val="1800"/>
              </a:spcBef>
              <a:defRPr/>
            </a:pPr>
            <a:r>
              <a:rPr lang="en-US" sz="2500" dirty="0"/>
              <a:t>In maintenance care, as opposed to generic drugs, biosimilars are not identical to their originators </a:t>
            </a:r>
            <a:r>
              <a:rPr lang="en-US" sz="2500" dirty="0">
                <a:sym typeface="Symbol" panose="05050102010706020507" pitchFamily="18" charset="2"/>
              </a:rPr>
              <a:t></a:t>
            </a:r>
            <a:r>
              <a:rPr lang="en-US" sz="2500" dirty="0"/>
              <a:t> substitution without medical control is not recommended</a:t>
            </a:r>
            <a:r>
              <a:rPr lang="hu-HU" sz="2500" dirty="0"/>
              <a:t> </a:t>
            </a:r>
            <a:r>
              <a:rPr lang="en-US" sz="2500" dirty="0"/>
              <a:t>/</a:t>
            </a:r>
            <a:r>
              <a:rPr lang="hu-HU" sz="2500" dirty="0"/>
              <a:t> not </a:t>
            </a:r>
            <a:r>
              <a:rPr lang="en-US" sz="2500" dirty="0"/>
              <a:t>allowed</a:t>
            </a:r>
          </a:p>
          <a:p>
            <a:pPr>
              <a:spcBef>
                <a:spcPts val="1800"/>
              </a:spcBef>
              <a:defRPr/>
            </a:pPr>
            <a:r>
              <a:rPr lang="en-US" sz="2500" dirty="0"/>
              <a:t>Switch from original to biosimilar is thus not an obvious option for clinicians and decision makers, mainly due to fear of </a:t>
            </a:r>
          </a:p>
          <a:p>
            <a:pPr lvl="1">
              <a:buFont typeface="Calibri" panose="020F0502020204030204" pitchFamily="34" charset="0"/>
              <a:buChar char="-"/>
              <a:defRPr/>
            </a:pPr>
            <a:r>
              <a:rPr lang="en-US" sz="2500" dirty="0"/>
              <a:t>adverse events </a:t>
            </a:r>
          </a:p>
          <a:p>
            <a:pPr lvl="1">
              <a:buFont typeface="Calibri" panose="020F0502020204030204" pitchFamily="34" charset="0"/>
              <a:buChar char="-"/>
              <a:defRPr/>
            </a:pPr>
            <a:r>
              <a:rPr lang="en-US" sz="2500" dirty="0"/>
              <a:t>reduced therapeutic effect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/>
              <a:t>Why extended use of </a:t>
            </a:r>
            <a:r>
              <a:rPr lang="en-US" sz="3200" dirty="0" err="1"/>
              <a:t>biosimilars</a:t>
            </a:r>
            <a:r>
              <a:rPr lang="en-US" sz="3200" dirty="0"/>
              <a:t> is not an obvious solution for policy-makers?</a:t>
            </a:r>
          </a:p>
        </p:txBody>
      </p:sp>
    </p:spTree>
    <p:extLst>
      <p:ext uri="{BB962C8B-B14F-4D97-AF65-F5344CB8AC3E}">
        <p14:creationId xmlns:p14="http://schemas.microsoft.com/office/powerpoint/2010/main" val="896336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40868"/>
            <a:ext cx="8229600" cy="3121707"/>
          </a:xfrm>
        </p:spPr>
        <p:txBody>
          <a:bodyPr/>
          <a:lstStyle/>
          <a:p>
            <a:pPr marL="82153" indent="0">
              <a:spcBef>
                <a:spcPts val="900"/>
              </a:spcBef>
              <a:buNone/>
            </a:pPr>
            <a:r>
              <a:rPr lang="hu-HU" dirty="0"/>
              <a:t>Conditions:</a:t>
            </a:r>
          </a:p>
          <a:p>
            <a:pPr>
              <a:spcBef>
                <a:spcPts val="900"/>
              </a:spcBef>
            </a:pPr>
            <a:r>
              <a:rPr lang="hu-HU" dirty="0"/>
              <a:t>Treatment naive patients: in the financing protocols biosimilars are first line therapies (even before other patented originator biologicals)</a:t>
            </a:r>
          </a:p>
          <a:p>
            <a:pPr>
              <a:spcBef>
                <a:spcPts val="900"/>
              </a:spcBef>
            </a:pPr>
            <a:r>
              <a:rPr lang="hu-HU" dirty="0"/>
              <a:t>Maintenance patients: switch to biosimilars under medical supervision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4408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hu-HU" sz="3600" dirty="0"/>
              <a:t>Investment to </a:t>
            </a:r>
            <a:r>
              <a:rPr lang="hu-HU" sz="3600" dirty="0" err="1"/>
              <a:t>health</a:t>
            </a:r>
            <a:r>
              <a:rPr lang="hu-HU" sz="3600" dirty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hu-HU" sz="3600" dirty="0" err="1"/>
              <a:t>by</a:t>
            </a:r>
            <a:r>
              <a:rPr lang="hu-HU" sz="3600" dirty="0"/>
              <a:t> increased utilisation of biosimilars</a:t>
            </a:r>
          </a:p>
        </p:txBody>
      </p:sp>
    </p:spTree>
    <p:extLst>
      <p:ext uri="{BB962C8B-B14F-4D97-AF65-F5344CB8AC3E}">
        <p14:creationId xmlns:p14="http://schemas.microsoft.com/office/powerpoint/2010/main" val="24677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4517" y="1844824"/>
            <a:ext cx="8694966" cy="3175713"/>
          </a:xfrm>
        </p:spPr>
        <p:txBody>
          <a:bodyPr/>
          <a:lstStyle/>
          <a:p>
            <a:pPr marL="82153" indent="0">
              <a:buNone/>
            </a:pPr>
            <a:r>
              <a:rPr lang="hu-HU" sz="2300" dirty="0"/>
              <a:t>Not really, because …. </a:t>
            </a:r>
          </a:p>
          <a:p>
            <a:pPr>
              <a:spcBef>
                <a:spcPts val="1350"/>
              </a:spcBef>
            </a:pPr>
            <a:r>
              <a:rPr lang="hu-HU" sz="2300" dirty="0"/>
              <a:t>… for treatment naive patients physicians prefer prescribing therapies with no biosimilar alternative </a:t>
            </a:r>
          </a:p>
          <a:p>
            <a:pPr lvl="1">
              <a:buFont typeface="Verdana" panose="020B0604030504040204" pitchFamily="34" charset="0"/>
              <a:buChar char="-"/>
            </a:pPr>
            <a:r>
              <a:rPr lang="hu-HU" sz="2300" dirty="0"/>
              <a:t>due to hypothetical concerns related to indication extrapolation </a:t>
            </a:r>
          </a:p>
          <a:p>
            <a:pPr lvl="1">
              <a:buFont typeface="Verdana" panose="020B0604030504040204" pitchFamily="34" charset="0"/>
              <a:buChar char="-"/>
            </a:pPr>
            <a:r>
              <a:rPr lang="hu-HU" sz="2300" dirty="0"/>
              <a:t>to avoid risk of switching patients to biosimilars</a:t>
            </a:r>
          </a:p>
          <a:p>
            <a:pPr lvl="1">
              <a:buFont typeface="Verdana" panose="020B0604030504040204" pitchFamily="34" charset="0"/>
              <a:buChar char="-"/>
            </a:pPr>
            <a:r>
              <a:rPr lang="hu-HU" sz="2300" dirty="0"/>
              <a:t>as biosimilars and other patented biologicals are in the same treatment line in financing protocols (i.e. first line therapy)  </a:t>
            </a:r>
          </a:p>
          <a:p>
            <a:pPr>
              <a:spcBef>
                <a:spcPts val="1350"/>
              </a:spcBef>
            </a:pPr>
            <a:r>
              <a:rPr lang="hu-HU" sz="2300" dirty="0"/>
              <a:t>… in maintenance therapy physicians prefer continuing the original therapy due to hypothetical risks of immunogeneicity related to switching to biosimilars</a:t>
            </a:r>
          </a:p>
          <a:p>
            <a:endParaRPr lang="hu-HU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>Investment to health: </a:t>
            </a:r>
            <a:r>
              <a:rPr lang="en-US" dirty="0"/>
              <a:t/>
            </a:r>
            <a:br>
              <a:rPr lang="en-US" dirty="0"/>
            </a:br>
            <a:r>
              <a:rPr lang="hu-HU" dirty="0" err="1"/>
              <a:t>does</a:t>
            </a:r>
            <a:r>
              <a:rPr lang="hu-HU" dirty="0"/>
              <a:t> it happen in lower income countries? </a:t>
            </a:r>
          </a:p>
        </p:txBody>
      </p:sp>
    </p:spTree>
    <p:extLst>
      <p:ext uri="{BB962C8B-B14F-4D97-AF65-F5344CB8AC3E}">
        <p14:creationId xmlns:p14="http://schemas.microsoft.com/office/powerpoint/2010/main" val="3075941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Sétatér">
  <a:themeElements>
    <a:clrScheme name="Egyéni 1. séma">
      <a:dk1>
        <a:srgbClr val="151515"/>
      </a:dk1>
      <a:lt1>
        <a:sysClr val="window" lastClr="FFFFFF"/>
      </a:lt1>
      <a:dk2>
        <a:srgbClr val="151515"/>
      </a:dk2>
      <a:lt2>
        <a:srgbClr val="F2F2F2"/>
      </a:lt2>
      <a:accent1>
        <a:srgbClr val="8A8A8A"/>
      </a:accent1>
      <a:accent2>
        <a:srgbClr val="DA1F28"/>
      </a:accent2>
      <a:accent3>
        <a:srgbClr val="EB641B"/>
      </a:accent3>
      <a:accent4>
        <a:srgbClr val="FF5050"/>
      </a:accent4>
      <a:accent5>
        <a:srgbClr val="FF6600"/>
      </a:accent5>
      <a:accent6>
        <a:srgbClr val="FF6600"/>
      </a:accent6>
      <a:hlink>
        <a:srgbClr val="FF8119"/>
      </a:hlink>
      <a:folHlink>
        <a:srgbClr val="44B9E8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gyéni 1. séma">
    <a:dk1>
      <a:srgbClr val="151515"/>
    </a:dk1>
    <a:lt1>
      <a:sysClr val="window" lastClr="FFFFFF"/>
    </a:lt1>
    <a:dk2>
      <a:srgbClr val="151515"/>
    </a:dk2>
    <a:lt2>
      <a:srgbClr val="F2F2F2"/>
    </a:lt2>
    <a:accent1>
      <a:srgbClr val="8A8A8A"/>
    </a:accent1>
    <a:accent2>
      <a:srgbClr val="DA1F28"/>
    </a:accent2>
    <a:accent3>
      <a:srgbClr val="EB641B"/>
    </a:accent3>
    <a:accent4>
      <a:srgbClr val="FF5050"/>
    </a:accent4>
    <a:accent5>
      <a:srgbClr val="FF6600"/>
    </a:accent5>
    <a:accent6>
      <a:srgbClr val="FF6600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Egyéni 1. séma">
    <a:dk1>
      <a:srgbClr val="151515"/>
    </a:dk1>
    <a:lt1>
      <a:sysClr val="window" lastClr="FFFFFF"/>
    </a:lt1>
    <a:dk2>
      <a:srgbClr val="151515"/>
    </a:dk2>
    <a:lt2>
      <a:srgbClr val="F2F2F2"/>
    </a:lt2>
    <a:accent1>
      <a:srgbClr val="8A8A8A"/>
    </a:accent1>
    <a:accent2>
      <a:srgbClr val="DA1F28"/>
    </a:accent2>
    <a:accent3>
      <a:srgbClr val="EB641B"/>
    </a:accent3>
    <a:accent4>
      <a:srgbClr val="FF5050"/>
    </a:accent4>
    <a:accent5>
      <a:srgbClr val="FF6600"/>
    </a:accent5>
    <a:accent6>
      <a:srgbClr val="FF6600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Egyéni 1. séma">
    <a:dk1>
      <a:srgbClr val="151515"/>
    </a:dk1>
    <a:lt1>
      <a:sysClr val="window" lastClr="FFFFFF"/>
    </a:lt1>
    <a:dk2>
      <a:srgbClr val="151515"/>
    </a:dk2>
    <a:lt2>
      <a:srgbClr val="F2F2F2"/>
    </a:lt2>
    <a:accent1>
      <a:srgbClr val="8A8A8A"/>
    </a:accent1>
    <a:accent2>
      <a:srgbClr val="DA1F28"/>
    </a:accent2>
    <a:accent3>
      <a:srgbClr val="EB641B"/>
    </a:accent3>
    <a:accent4>
      <a:srgbClr val="FF5050"/>
    </a:accent4>
    <a:accent5>
      <a:srgbClr val="FF6600"/>
    </a:accent5>
    <a:accent6>
      <a:srgbClr val="FF6600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Egyéni 1. séma">
    <a:dk1>
      <a:srgbClr val="151515"/>
    </a:dk1>
    <a:lt1>
      <a:sysClr val="window" lastClr="FFFFFF"/>
    </a:lt1>
    <a:dk2>
      <a:srgbClr val="151515"/>
    </a:dk2>
    <a:lt2>
      <a:srgbClr val="F2F2F2"/>
    </a:lt2>
    <a:accent1>
      <a:srgbClr val="8A8A8A"/>
    </a:accent1>
    <a:accent2>
      <a:srgbClr val="DA1F28"/>
    </a:accent2>
    <a:accent3>
      <a:srgbClr val="EB641B"/>
    </a:accent3>
    <a:accent4>
      <a:srgbClr val="FF5050"/>
    </a:accent4>
    <a:accent5>
      <a:srgbClr val="FF6600"/>
    </a:accent5>
    <a:accent6>
      <a:srgbClr val="FF6600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4561</TotalTime>
  <Words>1849</Words>
  <Application>Microsoft Office PowerPoint</Application>
  <PresentationFormat>On-screen Show (4:3)</PresentationFormat>
  <Paragraphs>169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2_Sétatér</vt:lpstr>
      <vt:lpstr>Policy Practices to Maximise Social Benefit from Biosimilars</vt:lpstr>
      <vt:lpstr>Off-patent medicines:  objectives of pharmaceutical policies</vt:lpstr>
      <vt:lpstr>Biosimilar medicines: a game changer for …</vt:lpstr>
      <vt:lpstr>Opportunity for the investment aspect of biosimilars in Eastern European countries</vt:lpstr>
      <vt:lpstr>Value proposition of biosimilar medicines</vt:lpstr>
      <vt:lpstr>PowerPoint Presentation</vt:lpstr>
      <vt:lpstr>Why extended use of biosimilars is not an obvious solution for policy-makers?</vt:lpstr>
      <vt:lpstr>Investment to health  by increased utilisation of biosimilars</vt:lpstr>
      <vt:lpstr>Investment to health:  does it happen in lower income countries? </vt:lpstr>
      <vt:lpstr>Real concern or just hype?  Evidence from systematic review</vt:lpstr>
      <vt:lpstr>Results I: non-empirical evidence</vt:lpstr>
      <vt:lpstr>Results II: empirical evidence and systematic reviews</vt:lpstr>
      <vt:lpstr>Real concern or just hype? </vt:lpstr>
      <vt:lpstr>Policy environment in Central-Eastern Europe</vt:lpstr>
      <vt:lpstr>Necessary steps to maximise the societal benefits of biosimilars</vt:lpstr>
      <vt:lpstr>Policies to maximise societal benefit of biosimilars</vt:lpstr>
      <vt:lpstr>Policies to maximise societal benefit of biosimilars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Optimisation the cost-effectiveness of   chemotherapy</dc:title>
  <dc:creator>Zoltan Kalo</dc:creator>
  <cp:lastModifiedBy>475A_MT</cp:lastModifiedBy>
  <cp:revision>330</cp:revision>
  <cp:lastPrinted>2017-12-05T21:44:11Z</cp:lastPrinted>
  <dcterms:created xsi:type="dcterms:W3CDTF">2010-04-22T09:13:10Z</dcterms:created>
  <dcterms:modified xsi:type="dcterms:W3CDTF">2017-12-06T15:53:50Z</dcterms:modified>
</cp:coreProperties>
</file>